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22"/>
  </p:notesMasterIdLst>
  <p:sldIdLst>
    <p:sldId id="256" r:id="rId2"/>
    <p:sldId id="281" r:id="rId3"/>
    <p:sldId id="260" r:id="rId4"/>
    <p:sldId id="264" r:id="rId5"/>
    <p:sldId id="267" r:id="rId6"/>
    <p:sldId id="265" r:id="rId7"/>
    <p:sldId id="266" r:id="rId8"/>
    <p:sldId id="273" r:id="rId9"/>
    <p:sldId id="269" r:id="rId10"/>
    <p:sldId id="274" r:id="rId11"/>
    <p:sldId id="275" r:id="rId12"/>
    <p:sldId id="276" r:id="rId13"/>
    <p:sldId id="277" r:id="rId14"/>
    <p:sldId id="278" r:id="rId15"/>
    <p:sldId id="279" r:id="rId16"/>
    <p:sldId id="280" r:id="rId17"/>
    <p:sldId id="282" r:id="rId18"/>
    <p:sldId id="283" r:id="rId19"/>
    <p:sldId id="271" r:id="rId20"/>
    <p:sldId id="272" r:id="rId21"/>
  </p:sldIdLst>
  <p:sldSz cx="12192000" cy="6858000"/>
  <p:notesSz cx="6858000" cy="9144000"/>
  <p:embeddedFontLst>
    <p:embeddedFont>
      <p:font typeface="Cabin"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GOTHAM-BOOK" panose="02000504050000020004" pitchFamily="2" charset="0"/>
      <p:regular r:id="rId31"/>
    </p:embeddedFont>
    <p:embeddedFont>
      <p:font typeface="Montserrat Black" panose="020B0604020202020204" charset="0"/>
      <p:bold r:id="rId32"/>
      <p:boldItalic r:id="rId33"/>
    </p:embeddedFont>
    <p:embeddedFont>
      <p:font typeface="Nunito Sans" panose="020B0604020202020204" charset="0"/>
      <p:regular r:id="rId34"/>
      <p:bold r:id="rId35"/>
      <p:italic r:id="rId36"/>
      <p:boldItalic r:id="rId37"/>
    </p:embeddedFont>
    <p:embeddedFont>
      <p:font typeface="Nunito Sans Black" panose="020B0604020202020204" charset="0"/>
      <p:bold r:id="rId38"/>
      <p:boldItalic r:id="rId39"/>
    </p:embeddedFont>
    <p:embeddedFont>
      <p:font typeface="Nunito Sans SemiBold" panose="020B0604020202020204" charset="0"/>
      <p:regular r:id="rId40"/>
      <p:bold r:id="rId41"/>
      <p:italic r:id="rId42"/>
      <p:boldItalic r:id="rId43"/>
    </p:embeddedFont>
    <p:embeddedFont>
      <p:font typeface="Playfair Display" panose="020B0604020202020204"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
      <p:font typeface="Segoe UI Emoji" panose="020B0502040204020203" pitchFamily="3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i Sielaff" initials="SS" lastIdx="4" clrIdx="0">
    <p:extLst>
      <p:ext uri="{19B8F6BF-5375-455C-9EA6-DF929625EA0E}">
        <p15:presenceInfo xmlns:p15="http://schemas.microsoft.com/office/powerpoint/2012/main" userId="S::stefani.sielaff@integrativepro.com::432d1ab8-6439-46d9-8053-2b9e93e0a4b7" providerId="AD"/>
      </p:ext>
    </p:extLst>
  </p:cmAuthor>
  <p:cmAuthor id="2" name="Kara Fitzgerald" initials="KF" lastIdx="5" clrIdx="1">
    <p:extLst>
      <p:ext uri="{19B8F6BF-5375-455C-9EA6-DF929625EA0E}">
        <p15:presenceInfo xmlns:p15="http://schemas.microsoft.com/office/powerpoint/2012/main" userId="3f0d168732a816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04B"/>
    <a:srgbClr val="404F5D"/>
    <a:srgbClr val="404F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61030" autoAdjust="0"/>
  </p:normalViewPr>
  <p:slideViewPr>
    <p:cSldViewPr snapToGrid="0">
      <p:cViewPr varScale="1">
        <p:scale>
          <a:sx n="61" d="100"/>
          <a:sy n="61" d="100"/>
        </p:scale>
        <p:origin x="492" y="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font" Target="fonts/font3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 userId="432d1ab8-6439-46d9-8053-2b9e93e0a4b7" providerId="ADAL" clId="{651484CB-8A19-4BA2-A5A2-25B771E5E0D9}"/>
    <pc:docChg chg="custSel modSld">
      <pc:chgData name="Stefani" userId="432d1ab8-6439-46d9-8053-2b9e93e0a4b7" providerId="ADAL" clId="{651484CB-8A19-4BA2-A5A2-25B771E5E0D9}" dt="2020-09-29T14:52:21.562" v="19" actId="20577"/>
      <pc:docMkLst>
        <pc:docMk/>
      </pc:docMkLst>
      <pc:sldChg chg="delCm modCm">
        <pc:chgData name="Stefani" userId="432d1ab8-6439-46d9-8053-2b9e93e0a4b7" providerId="ADAL" clId="{651484CB-8A19-4BA2-A5A2-25B771E5E0D9}" dt="2020-09-29T12:09:47.752" v="2" actId="1592"/>
        <pc:sldMkLst>
          <pc:docMk/>
          <pc:sldMk cId="0" sldId="260"/>
        </pc:sldMkLst>
      </pc:sldChg>
      <pc:sldChg chg="delSp modSp mod">
        <pc:chgData name="Stefani" userId="432d1ab8-6439-46d9-8053-2b9e93e0a4b7" providerId="ADAL" clId="{651484CB-8A19-4BA2-A5A2-25B771E5E0D9}" dt="2020-09-29T12:10:12.141" v="5" actId="6549"/>
        <pc:sldMkLst>
          <pc:docMk/>
          <pc:sldMk cId="0" sldId="266"/>
        </pc:sldMkLst>
        <pc:spChg chg="del">
          <ac:chgData name="Stefani" userId="432d1ab8-6439-46d9-8053-2b9e93e0a4b7" providerId="ADAL" clId="{651484CB-8A19-4BA2-A5A2-25B771E5E0D9}" dt="2020-09-29T12:10:08.978" v="4" actId="478"/>
          <ac:spMkLst>
            <pc:docMk/>
            <pc:sldMk cId="0" sldId="266"/>
            <ac:spMk id="2" creationId="{188CCCD4-3DDD-490C-8B37-C549AF44FFAF}"/>
          </ac:spMkLst>
        </pc:spChg>
        <pc:spChg chg="mod">
          <ac:chgData name="Stefani" userId="432d1ab8-6439-46d9-8053-2b9e93e0a4b7" providerId="ADAL" clId="{651484CB-8A19-4BA2-A5A2-25B771E5E0D9}" dt="2020-09-29T12:10:12.141" v="5" actId="6549"/>
          <ac:spMkLst>
            <pc:docMk/>
            <pc:sldMk cId="0" sldId="266"/>
            <ac:spMk id="346" creationId="{00000000-0000-0000-0000-000000000000}"/>
          </ac:spMkLst>
        </pc:spChg>
      </pc:sldChg>
      <pc:sldChg chg="delSp mod">
        <pc:chgData name="Stefani" userId="432d1ab8-6439-46d9-8053-2b9e93e0a4b7" providerId="ADAL" clId="{651484CB-8A19-4BA2-A5A2-25B771E5E0D9}" dt="2020-09-29T12:09:56.141" v="3" actId="478"/>
        <pc:sldMkLst>
          <pc:docMk/>
          <pc:sldMk cId="0" sldId="267"/>
        </pc:sldMkLst>
        <pc:spChg chg="del">
          <ac:chgData name="Stefani" userId="432d1ab8-6439-46d9-8053-2b9e93e0a4b7" providerId="ADAL" clId="{651484CB-8A19-4BA2-A5A2-25B771E5E0D9}" dt="2020-09-29T12:09:56.141" v="3" actId="478"/>
          <ac:spMkLst>
            <pc:docMk/>
            <pc:sldMk cId="0" sldId="267"/>
            <ac:spMk id="13" creationId="{E3052BD4-886C-47BD-8AA0-6953A98EDAB6}"/>
          </ac:spMkLst>
        </pc:spChg>
      </pc:sldChg>
      <pc:sldChg chg="addSp delSp modSp mod">
        <pc:chgData name="Stefani" userId="432d1ab8-6439-46d9-8053-2b9e93e0a4b7" providerId="ADAL" clId="{651484CB-8A19-4BA2-A5A2-25B771E5E0D9}" dt="2020-09-29T12:10:35.357" v="10" actId="478"/>
        <pc:sldMkLst>
          <pc:docMk/>
          <pc:sldMk cId="0" sldId="269"/>
        </pc:sldMkLst>
        <pc:spChg chg="add del mod">
          <ac:chgData name="Stefani" userId="432d1ab8-6439-46d9-8053-2b9e93e0a4b7" providerId="ADAL" clId="{651484CB-8A19-4BA2-A5A2-25B771E5E0D9}" dt="2020-09-29T12:10:35.357" v="10" actId="478"/>
          <ac:spMkLst>
            <pc:docMk/>
            <pc:sldMk cId="0" sldId="269"/>
            <ac:spMk id="3" creationId="{51B3ED42-45BC-4B12-BDDA-2214DFBFA122}"/>
          </ac:spMkLst>
        </pc:spChg>
        <pc:spChg chg="del">
          <ac:chgData name="Stefani" userId="432d1ab8-6439-46d9-8053-2b9e93e0a4b7" providerId="ADAL" clId="{651484CB-8A19-4BA2-A5A2-25B771E5E0D9}" dt="2020-09-29T12:10:33.564" v="9" actId="478"/>
          <ac:spMkLst>
            <pc:docMk/>
            <pc:sldMk cId="0" sldId="269"/>
            <ac:spMk id="378" creationId="{00000000-0000-0000-0000-000000000000}"/>
          </ac:spMkLst>
        </pc:spChg>
      </pc:sldChg>
      <pc:sldChg chg="addSp delSp modSp mod">
        <pc:chgData name="Stefani" userId="432d1ab8-6439-46d9-8053-2b9e93e0a4b7" providerId="ADAL" clId="{651484CB-8A19-4BA2-A5A2-25B771E5E0D9}" dt="2020-09-29T12:10:23.302" v="8" actId="478"/>
        <pc:sldMkLst>
          <pc:docMk/>
          <pc:sldMk cId="3686497844" sldId="273"/>
        </pc:sldMkLst>
        <pc:spChg chg="add del mod">
          <ac:chgData name="Stefani" userId="432d1ab8-6439-46d9-8053-2b9e93e0a4b7" providerId="ADAL" clId="{651484CB-8A19-4BA2-A5A2-25B771E5E0D9}" dt="2020-09-29T12:10:23.302" v="8" actId="478"/>
          <ac:spMkLst>
            <pc:docMk/>
            <pc:sldMk cId="3686497844" sldId="273"/>
            <ac:spMk id="3" creationId="{592CB6F2-A937-4AB2-8807-2EA78F8828B9}"/>
          </ac:spMkLst>
        </pc:spChg>
        <pc:spChg chg="del mod">
          <ac:chgData name="Stefani" userId="432d1ab8-6439-46d9-8053-2b9e93e0a4b7" providerId="ADAL" clId="{651484CB-8A19-4BA2-A5A2-25B771E5E0D9}" dt="2020-09-29T12:10:19.368" v="7" actId="478"/>
          <ac:spMkLst>
            <pc:docMk/>
            <pc:sldMk cId="3686497844" sldId="273"/>
            <ac:spMk id="6" creationId="{00EA8D16-4F35-40A7-A67D-6013C733D9F9}"/>
          </ac:spMkLst>
        </pc:spChg>
      </pc:sldChg>
      <pc:sldChg chg="delSp mod">
        <pc:chgData name="Stefani" userId="432d1ab8-6439-46d9-8053-2b9e93e0a4b7" providerId="ADAL" clId="{651484CB-8A19-4BA2-A5A2-25B771E5E0D9}" dt="2020-09-29T12:10:44.916" v="11" actId="478"/>
        <pc:sldMkLst>
          <pc:docMk/>
          <pc:sldMk cId="1151794345" sldId="274"/>
        </pc:sldMkLst>
        <pc:spChg chg="del">
          <ac:chgData name="Stefani" userId="432d1ab8-6439-46d9-8053-2b9e93e0a4b7" providerId="ADAL" clId="{651484CB-8A19-4BA2-A5A2-25B771E5E0D9}" dt="2020-09-29T12:10:44.916" v="11" actId="478"/>
          <ac:spMkLst>
            <pc:docMk/>
            <pc:sldMk cId="1151794345" sldId="274"/>
            <ac:spMk id="13" creationId="{492C57DD-5358-4A95-9AF9-699C86C456AF}"/>
          </ac:spMkLst>
        </pc:spChg>
      </pc:sldChg>
      <pc:sldChg chg="delSp mod">
        <pc:chgData name="Stefani" userId="432d1ab8-6439-46d9-8053-2b9e93e0a4b7" providerId="ADAL" clId="{651484CB-8A19-4BA2-A5A2-25B771E5E0D9}" dt="2020-09-29T12:10:49.298" v="12" actId="478"/>
        <pc:sldMkLst>
          <pc:docMk/>
          <pc:sldMk cId="4193492578" sldId="275"/>
        </pc:sldMkLst>
        <pc:spChg chg="del">
          <ac:chgData name="Stefani" userId="432d1ab8-6439-46d9-8053-2b9e93e0a4b7" providerId="ADAL" clId="{651484CB-8A19-4BA2-A5A2-25B771E5E0D9}" dt="2020-09-29T12:10:49.298" v="12" actId="478"/>
          <ac:spMkLst>
            <pc:docMk/>
            <pc:sldMk cId="4193492578" sldId="275"/>
            <ac:spMk id="3" creationId="{2F5E26BF-D01A-4460-AD56-0AB2A7ABBFB6}"/>
          </ac:spMkLst>
        </pc:spChg>
      </pc:sldChg>
      <pc:sldChg chg="delSp mod">
        <pc:chgData name="Stefani" userId="432d1ab8-6439-46d9-8053-2b9e93e0a4b7" providerId="ADAL" clId="{651484CB-8A19-4BA2-A5A2-25B771E5E0D9}" dt="2020-09-29T12:10:55.591" v="13" actId="478"/>
        <pc:sldMkLst>
          <pc:docMk/>
          <pc:sldMk cId="1322225852" sldId="276"/>
        </pc:sldMkLst>
        <pc:spChg chg="del">
          <ac:chgData name="Stefani" userId="432d1ab8-6439-46d9-8053-2b9e93e0a4b7" providerId="ADAL" clId="{651484CB-8A19-4BA2-A5A2-25B771E5E0D9}" dt="2020-09-29T12:10:55.591" v="13" actId="478"/>
          <ac:spMkLst>
            <pc:docMk/>
            <pc:sldMk cId="1322225852" sldId="276"/>
            <ac:spMk id="13" creationId="{492C57DD-5358-4A95-9AF9-699C86C456AF}"/>
          </ac:spMkLst>
        </pc:spChg>
      </pc:sldChg>
      <pc:sldChg chg="delSp modSp mod">
        <pc:chgData name="Stefani" userId="432d1ab8-6439-46d9-8053-2b9e93e0a4b7" providerId="ADAL" clId="{651484CB-8A19-4BA2-A5A2-25B771E5E0D9}" dt="2020-09-29T12:11:07.375" v="15" actId="20577"/>
        <pc:sldMkLst>
          <pc:docMk/>
          <pc:sldMk cId="173977501" sldId="277"/>
        </pc:sldMkLst>
        <pc:spChg chg="del">
          <ac:chgData name="Stefani" userId="432d1ab8-6439-46d9-8053-2b9e93e0a4b7" providerId="ADAL" clId="{651484CB-8A19-4BA2-A5A2-25B771E5E0D9}" dt="2020-09-29T12:11:04.638" v="14" actId="478"/>
          <ac:spMkLst>
            <pc:docMk/>
            <pc:sldMk cId="173977501" sldId="277"/>
            <ac:spMk id="2" creationId="{BFA071A5-B83A-4D10-9D13-FF720BFCD270}"/>
          </ac:spMkLst>
        </pc:spChg>
        <pc:spChg chg="mod">
          <ac:chgData name="Stefani" userId="432d1ab8-6439-46d9-8053-2b9e93e0a4b7" providerId="ADAL" clId="{651484CB-8A19-4BA2-A5A2-25B771E5E0D9}" dt="2020-09-29T12:11:07.375" v="15" actId="20577"/>
          <ac:spMkLst>
            <pc:docMk/>
            <pc:sldMk cId="173977501" sldId="277"/>
            <ac:spMk id="8" creationId="{5F238F43-4BF6-4F5C-9872-4A88ABDF1621}"/>
          </ac:spMkLst>
        </pc:spChg>
      </pc:sldChg>
      <pc:sldChg chg="delSp mod">
        <pc:chgData name="Stefani" userId="432d1ab8-6439-46d9-8053-2b9e93e0a4b7" providerId="ADAL" clId="{651484CB-8A19-4BA2-A5A2-25B771E5E0D9}" dt="2020-09-29T12:11:16.256" v="16" actId="478"/>
        <pc:sldMkLst>
          <pc:docMk/>
          <pc:sldMk cId="4292365824" sldId="278"/>
        </pc:sldMkLst>
        <pc:spChg chg="del">
          <ac:chgData name="Stefani" userId="432d1ab8-6439-46d9-8053-2b9e93e0a4b7" providerId="ADAL" clId="{651484CB-8A19-4BA2-A5A2-25B771E5E0D9}" dt="2020-09-29T12:11:16.256" v="16" actId="478"/>
          <ac:spMkLst>
            <pc:docMk/>
            <pc:sldMk cId="4292365824" sldId="278"/>
            <ac:spMk id="13" creationId="{E3052BD4-886C-47BD-8AA0-6953A98EDAB6}"/>
          </ac:spMkLst>
        </pc:spChg>
      </pc:sldChg>
      <pc:sldChg chg="delSp mod">
        <pc:chgData name="Stefani" userId="432d1ab8-6439-46d9-8053-2b9e93e0a4b7" providerId="ADAL" clId="{651484CB-8A19-4BA2-A5A2-25B771E5E0D9}" dt="2020-09-29T14:52:09.069" v="17" actId="478"/>
        <pc:sldMkLst>
          <pc:docMk/>
          <pc:sldMk cId="807338812" sldId="279"/>
        </pc:sldMkLst>
        <pc:spChg chg="del">
          <ac:chgData name="Stefani" userId="432d1ab8-6439-46d9-8053-2b9e93e0a4b7" providerId="ADAL" clId="{651484CB-8A19-4BA2-A5A2-25B771E5E0D9}" dt="2020-09-29T14:52:09.069" v="17" actId="478"/>
          <ac:spMkLst>
            <pc:docMk/>
            <pc:sldMk cId="807338812" sldId="279"/>
            <ac:spMk id="3" creationId="{2F5E26BF-D01A-4460-AD56-0AB2A7ABBFB6}"/>
          </ac:spMkLst>
        </pc:spChg>
      </pc:sldChg>
      <pc:sldChg chg="delSp modSp mod">
        <pc:chgData name="Stefani" userId="432d1ab8-6439-46d9-8053-2b9e93e0a4b7" providerId="ADAL" clId="{651484CB-8A19-4BA2-A5A2-25B771E5E0D9}" dt="2020-09-29T14:52:21.562" v="19" actId="20577"/>
        <pc:sldMkLst>
          <pc:docMk/>
          <pc:sldMk cId="1839531470" sldId="280"/>
        </pc:sldMkLst>
        <pc:spChg chg="mod">
          <ac:chgData name="Stefani" userId="432d1ab8-6439-46d9-8053-2b9e93e0a4b7" providerId="ADAL" clId="{651484CB-8A19-4BA2-A5A2-25B771E5E0D9}" dt="2020-09-29T14:52:21.562" v="19" actId="20577"/>
          <ac:spMkLst>
            <pc:docMk/>
            <pc:sldMk cId="1839531470" sldId="280"/>
            <ac:spMk id="2" creationId="{EA8F331E-37BA-485D-A903-6424A8717B8C}"/>
          </ac:spMkLst>
        </pc:spChg>
        <pc:spChg chg="del">
          <ac:chgData name="Stefani" userId="432d1ab8-6439-46d9-8053-2b9e93e0a4b7" providerId="ADAL" clId="{651484CB-8A19-4BA2-A5A2-25B771E5E0D9}" dt="2020-09-29T14:52:17.735" v="18" actId="478"/>
          <ac:spMkLst>
            <pc:docMk/>
            <pc:sldMk cId="1839531470" sldId="280"/>
            <ac:spMk id="13" creationId="{492C57DD-5358-4A95-9AF9-699C86C456AF}"/>
          </ac:spMkLst>
        </pc:spChg>
      </pc:sldChg>
    </pc:docChg>
  </pc:docChgLst>
  <pc:docChgLst>
    <pc:chgData name="Stefani Sielaff" userId="432d1ab8-6439-46d9-8053-2b9e93e0a4b7" providerId="ADAL" clId="{651484CB-8A19-4BA2-A5A2-25B771E5E0D9}"/>
    <pc:docChg chg="undo custSel modSld">
      <pc:chgData name="Stefani Sielaff" userId="432d1ab8-6439-46d9-8053-2b9e93e0a4b7" providerId="ADAL" clId="{651484CB-8A19-4BA2-A5A2-25B771E5E0D9}" dt="2020-09-29T15:55:38.269" v="321" actId="1037"/>
      <pc:docMkLst>
        <pc:docMk/>
      </pc:docMkLst>
      <pc:sldChg chg="modNotesTx">
        <pc:chgData name="Stefani Sielaff" userId="432d1ab8-6439-46d9-8053-2b9e93e0a4b7" providerId="ADAL" clId="{651484CB-8A19-4BA2-A5A2-25B771E5E0D9}" dt="2020-09-29T15:52:08.534" v="304" actId="2"/>
        <pc:sldMkLst>
          <pc:docMk/>
          <pc:sldMk cId="0" sldId="256"/>
        </pc:sldMkLst>
      </pc:sldChg>
      <pc:sldChg chg="modNotesTx">
        <pc:chgData name="Stefani Sielaff" userId="432d1ab8-6439-46d9-8053-2b9e93e0a4b7" providerId="ADAL" clId="{651484CB-8A19-4BA2-A5A2-25B771E5E0D9}" dt="2020-09-29T15:51:20.186" v="182" actId="2"/>
        <pc:sldMkLst>
          <pc:docMk/>
          <pc:sldMk cId="0" sldId="260"/>
        </pc:sldMkLst>
      </pc:sldChg>
      <pc:sldChg chg="modNotesTx">
        <pc:chgData name="Stefani Sielaff" userId="432d1ab8-6439-46d9-8053-2b9e93e0a4b7" providerId="ADAL" clId="{651484CB-8A19-4BA2-A5A2-25B771E5E0D9}" dt="2020-09-29T15:51:26.076" v="208" actId="2"/>
        <pc:sldMkLst>
          <pc:docMk/>
          <pc:sldMk cId="0" sldId="265"/>
        </pc:sldMkLst>
      </pc:sldChg>
      <pc:sldChg chg="modNotesTx">
        <pc:chgData name="Stefani Sielaff" userId="432d1ab8-6439-46d9-8053-2b9e93e0a4b7" providerId="ADAL" clId="{651484CB-8A19-4BA2-A5A2-25B771E5E0D9}" dt="2020-09-29T15:51:26.769" v="212" actId="2"/>
        <pc:sldMkLst>
          <pc:docMk/>
          <pc:sldMk cId="0" sldId="266"/>
        </pc:sldMkLst>
      </pc:sldChg>
      <pc:sldChg chg="modSp mod addCm delCm modNotesTx">
        <pc:chgData name="Stefani Sielaff" userId="432d1ab8-6439-46d9-8053-2b9e93e0a4b7" providerId="ADAL" clId="{651484CB-8A19-4BA2-A5A2-25B771E5E0D9}" dt="2020-09-29T15:55:38.269" v="321" actId="1037"/>
        <pc:sldMkLst>
          <pc:docMk/>
          <pc:sldMk cId="0" sldId="267"/>
        </pc:sldMkLst>
        <pc:spChg chg="mod">
          <ac:chgData name="Stefani Sielaff" userId="432d1ab8-6439-46d9-8053-2b9e93e0a4b7" providerId="ADAL" clId="{651484CB-8A19-4BA2-A5A2-25B771E5E0D9}" dt="2020-09-29T15:55:33.078" v="318" actId="255"/>
          <ac:spMkLst>
            <pc:docMk/>
            <pc:sldMk cId="0" sldId="267"/>
            <ac:spMk id="6" creationId="{E315ACE7-A15A-4E6D-AD45-F2C1B5D700F2}"/>
          </ac:spMkLst>
        </pc:spChg>
        <pc:spChg chg="mod">
          <ac:chgData name="Stefani Sielaff" userId="432d1ab8-6439-46d9-8053-2b9e93e0a4b7" providerId="ADAL" clId="{651484CB-8A19-4BA2-A5A2-25B771E5E0D9}" dt="2020-09-29T15:55:33.078" v="318" actId="255"/>
          <ac:spMkLst>
            <pc:docMk/>
            <pc:sldMk cId="0" sldId="267"/>
            <ac:spMk id="7" creationId="{E1197B66-A533-4D93-AE2C-B124F85C60D0}"/>
          </ac:spMkLst>
        </pc:spChg>
        <pc:spChg chg="mod">
          <ac:chgData name="Stefani Sielaff" userId="432d1ab8-6439-46d9-8053-2b9e93e0a4b7" providerId="ADAL" clId="{651484CB-8A19-4BA2-A5A2-25B771E5E0D9}" dt="2020-09-29T15:55:38.269" v="321" actId="1037"/>
          <ac:spMkLst>
            <pc:docMk/>
            <pc:sldMk cId="0" sldId="267"/>
            <ac:spMk id="356" creationId="{00000000-0000-0000-0000-000000000000}"/>
          </ac:spMkLst>
        </pc:spChg>
        <pc:spChg chg="mod">
          <ac:chgData name="Stefani Sielaff" userId="432d1ab8-6439-46d9-8053-2b9e93e0a4b7" providerId="ADAL" clId="{651484CB-8A19-4BA2-A5A2-25B771E5E0D9}" dt="2020-09-29T15:55:33.078" v="318" actId="255"/>
          <ac:spMkLst>
            <pc:docMk/>
            <pc:sldMk cId="0" sldId="267"/>
            <ac:spMk id="357" creationId="{00000000-0000-0000-0000-000000000000}"/>
          </ac:spMkLst>
        </pc:spChg>
      </pc:sldChg>
      <pc:sldChg chg="modSp mod modNotesTx">
        <pc:chgData name="Stefani Sielaff" userId="432d1ab8-6439-46d9-8053-2b9e93e0a4b7" providerId="ADAL" clId="{651484CB-8A19-4BA2-A5A2-25B771E5E0D9}" dt="2020-09-29T15:55:24.795" v="316" actId="255"/>
        <pc:sldMkLst>
          <pc:docMk/>
          <pc:sldMk cId="0" sldId="269"/>
        </pc:sldMkLst>
        <pc:spChg chg="mod">
          <ac:chgData name="Stefani Sielaff" userId="432d1ab8-6439-46d9-8053-2b9e93e0a4b7" providerId="ADAL" clId="{651484CB-8A19-4BA2-A5A2-25B771E5E0D9}" dt="2020-09-29T15:55:18.606" v="314" actId="255"/>
          <ac:spMkLst>
            <pc:docMk/>
            <pc:sldMk cId="0" sldId="269"/>
            <ac:spMk id="373" creationId="{00000000-0000-0000-0000-000000000000}"/>
          </ac:spMkLst>
        </pc:spChg>
        <pc:spChg chg="mod">
          <ac:chgData name="Stefani Sielaff" userId="432d1ab8-6439-46d9-8053-2b9e93e0a4b7" providerId="ADAL" clId="{651484CB-8A19-4BA2-A5A2-25B771E5E0D9}" dt="2020-09-29T15:55:24.795" v="316" actId="255"/>
          <ac:spMkLst>
            <pc:docMk/>
            <pc:sldMk cId="0" sldId="269"/>
            <ac:spMk id="374" creationId="{00000000-0000-0000-0000-000000000000}"/>
          </ac:spMkLst>
        </pc:spChg>
        <pc:spChg chg="mod">
          <ac:chgData name="Stefani Sielaff" userId="432d1ab8-6439-46d9-8053-2b9e93e0a4b7" providerId="ADAL" clId="{651484CB-8A19-4BA2-A5A2-25B771E5E0D9}" dt="2020-09-29T15:55:24.795" v="316" actId="255"/>
          <ac:spMkLst>
            <pc:docMk/>
            <pc:sldMk cId="0" sldId="269"/>
            <ac:spMk id="375" creationId="{00000000-0000-0000-0000-000000000000}"/>
          </ac:spMkLst>
        </pc:spChg>
      </pc:sldChg>
      <pc:sldChg chg="modNotesTx">
        <pc:chgData name="Stefani Sielaff" userId="432d1ab8-6439-46d9-8053-2b9e93e0a4b7" providerId="ADAL" clId="{651484CB-8A19-4BA2-A5A2-25B771E5E0D9}" dt="2020-09-29T15:51:33.664" v="224" actId="2"/>
        <pc:sldMkLst>
          <pc:docMk/>
          <pc:sldMk cId="1151794345" sldId="274"/>
        </pc:sldMkLst>
      </pc:sldChg>
      <pc:sldChg chg="modSp mod modNotesTx">
        <pc:chgData name="Stefani Sielaff" userId="432d1ab8-6439-46d9-8053-2b9e93e0a4b7" providerId="ADAL" clId="{651484CB-8A19-4BA2-A5A2-25B771E5E0D9}" dt="2020-09-29T15:52:23.536" v="305" actId="20577"/>
        <pc:sldMkLst>
          <pc:docMk/>
          <pc:sldMk cId="4193492578" sldId="275"/>
        </pc:sldMkLst>
        <pc:spChg chg="mod">
          <ac:chgData name="Stefani Sielaff" userId="432d1ab8-6439-46d9-8053-2b9e93e0a4b7" providerId="ADAL" clId="{651484CB-8A19-4BA2-A5A2-25B771E5E0D9}" dt="2020-09-29T15:52:23.536" v="305" actId="20577"/>
          <ac:spMkLst>
            <pc:docMk/>
            <pc:sldMk cId="4193492578" sldId="275"/>
            <ac:spMk id="2" creationId="{DC0F3F9F-AB0C-4CE2-8B32-AC784233F660}"/>
          </ac:spMkLst>
        </pc:spChg>
      </pc:sldChg>
      <pc:sldChg chg="modNotesTx">
        <pc:chgData name="Stefani Sielaff" userId="432d1ab8-6439-46d9-8053-2b9e93e0a4b7" providerId="ADAL" clId="{651484CB-8A19-4BA2-A5A2-25B771E5E0D9}" dt="2020-09-29T15:51:53.772" v="258" actId="2"/>
        <pc:sldMkLst>
          <pc:docMk/>
          <pc:sldMk cId="1322225852" sldId="276"/>
        </pc:sldMkLst>
      </pc:sldChg>
      <pc:sldChg chg="modNotesTx">
        <pc:chgData name="Stefani Sielaff" userId="432d1ab8-6439-46d9-8053-2b9e93e0a4b7" providerId="ADAL" clId="{651484CB-8A19-4BA2-A5A2-25B771E5E0D9}" dt="2020-09-29T15:51:59.503" v="277" actId="2"/>
        <pc:sldMkLst>
          <pc:docMk/>
          <pc:sldMk cId="173977501" sldId="277"/>
        </pc:sldMkLst>
      </pc:sldChg>
      <pc:sldChg chg="modNotesTx">
        <pc:chgData name="Stefani Sielaff" userId="432d1ab8-6439-46d9-8053-2b9e93e0a4b7" providerId="ADAL" clId="{651484CB-8A19-4BA2-A5A2-25B771E5E0D9}" dt="2020-09-29T15:52:02.196" v="286" actId="2"/>
        <pc:sldMkLst>
          <pc:docMk/>
          <pc:sldMk cId="4292365824" sldId="278"/>
        </pc:sldMkLst>
      </pc:sldChg>
      <pc:sldChg chg="modSp mod modNotesTx">
        <pc:chgData name="Stefani Sielaff" userId="432d1ab8-6439-46d9-8053-2b9e93e0a4b7" providerId="ADAL" clId="{651484CB-8A19-4BA2-A5A2-25B771E5E0D9}" dt="2020-09-29T15:52:03.471" v="292" actId="2"/>
        <pc:sldMkLst>
          <pc:docMk/>
          <pc:sldMk cId="807338812" sldId="279"/>
        </pc:sldMkLst>
        <pc:spChg chg="mod">
          <ac:chgData name="Stefani Sielaff" userId="432d1ab8-6439-46d9-8053-2b9e93e0a4b7" providerId="ADAL" clId="{651484CB-8A19-4BA2-A5A2-25B771E5E0D9}" dt="2020-09-29T15:52:02.538" v="287" actId="2"/>
          <ac:spMkLst>
            <pc:docMk/>
            <pc:sldMk cId="807338812" sldId="279"/>
            <ac:spMk id="2" creationId="{DC0F3F9F-AB0C-4CE2-8B32-AC784233F660}"/>
          </ac:spMkLst>
        </pc:spChg>
      </pc:sldChg>
      <pc:sldChg chg="modNotesTx">
        <pc:chgData name="Stefani Sielaff" userId="432d1ab8-6439-46d9-8053-2b9e93e0a4b7" providerId="ADAL" clId="{651484CB-8A19-4BA2-A5A2-25B771E5E0D9}" dt="2020-09-29T15:52:06.646" v="300" actId="2"/>
        <pc:sldMkLst>
          <pc:docMk/>
          <pc:sldMk cId="1839531470" sldId="280"/>
        </pc:sldMkLst>
      </pc:sldChg>
      <pc:sldChg chg="addSp delSp modSp mod delCm">
        <pc:chgData name="Stefani Sielaff" userId="432d1ab8-6439-46d9-8053-2b9e93e0a4b7" providerId="ADAL" clId="{651484CB-8A19-4BA2-A5A2-25B771E5E0D9}" dt="2020-09-25T18:33:30.841" v="164" actId="20577"/>
        <pc:sldMkLst>
          <pc:docMk/>
          <pc:sldMk cId="3488716626" sldId="281"/>
        </pc:sldMkLst>
        <pc:spChg chg="add mod">
          <ac:chgData name="Stefani Sielaff" userId="432d1ab8-6439-46d9-8053-2b9e93e0a4b7" providerId="ADAL" clId="{651484CB-8A19-4BA2-A5A2-25B771E5E0D9}" dt="2020-09-25T18:30:29.757" v="143" actId="20577"/>
          <ac:spMkLst>
            <pc:docMk/>
            <pc:sldMk cId="3488716626" sldId="281"/>
            <ac:spMk id="4" creationId="{1A8F70AA-BC8C-48FD-B470-33AE6D21B7AD}"/>
          </ac:spMkLst>
        </pc:spChg>
        <pc:spChg chg="add mod">
          <ac:chgData name="Stefani Sielaff" userId="432d1ab8-6439-46d9-8053-2b9e93e0a4b7" providerId="ADAL" clId="{651484CB-8A19-4BA2-A5A2-25B771E5E0D9}" dt="2020-09-25T18:30:39.195" v="156" actId="20577"/>
          <ac:spMkLst>
            <pc:docMk/>
            <pc:sldMk cId="3488716626" sldId="281"/>
            <ac:spMk id="5" creationId="{C30FC878-B5D1-4DAB-9C8D-64B8CDDE7F1E}"/>
          </ac:spMkLst>
        </pc:spChg>
        <pc:spChg chg="add del">
          <ac:chgData name="Stefani Sielaff" userId="432d1ab8-6439-46d9-8053-2b9e93e0a4b7" providerId="ADAL" clId="{651484CB-8A19-4BA2-A5A2-25B771E5E0D9}" dt="2020-09-25T18:30:45.143" v="158" actId="22"/>
          <ac:spMkLst>
            <pc:docMk/>
            <pc:sldMk cId="3488716626" sldId="281"/>
            <ac:spMk id="6" creationId="{24A9A7CA-A5F5-492D-8A34-1A87E2938C7D}"/>
          </ac:spMkLst>
        </pc:spChg>
        <pc:spChg chg="add del">
          <ac:chgData name="Stefani Sielaff" userId="432d1ab8-6439-46d9-8053-2b9e93e0a4b7" providerId="ADAL" clId="{651484CB-8A19-4BA2-A5A2-25B771E5E0D9}" dt="2020-09-25T18:30:45.143" v="158" actId="22"/>
          <ac:spMkLst>
            <pc:docMk/>
            <pc:sldMk cId="3488716626" sldId="281"/>
            <ac:spMk id="7" creationId="{7677D1FC-5C31-4884-AABC-CF957DCECCAD}"/>
          </ac:spMkLst>
        </pc:spChg>
        <pc:spChg chg="add mod">
          <ac:chgData name="Stefani Sielaff" userId="432d1ab8-6439-46d9-8053-2b9e93e0a4b7" providerId="ADAL" clId="{651484CB-8A19-4BA2-A5A2-25B771E5E0D9}" dt="2020-09-25T18:30:52.566" v="160" actId="1076"/>
          <ac:spMkLst>
            <pc:docMk/>
            <pc:sldMk cId="3488716626" sldId="281"/>
            <ac:spMk id="8" creationId="{19EC29A9-E0DF-4FC2-8C26-909382D2307D}"/>
          </ac:spMkLst>
        </pc:spChg>
        <pc:spChg chg="add mod">
          <ac:chgData name="Stefani Sielaff" userId="432d1ab8-6439-46d9-8053-2b9e93e0a4b7" providerId="ADAL" clId="{651484CB-8A19-4BA2-A5A2-25B771E5E0D9}" dt="2020-09-25T17:21:11.004" v="7" actId="571"/>
          <ac:spMkLst>
            <pc:docMk/>
            <pc:sldMk cId="3488716626" sldId="281"/>
            <ac:spMk id="20" creationId="{3781ECFF-72BA-4966-966F-5CF3FCAC9266}"/>
          </ac:spMkLst>
        </pc:spChg>
        <pc:spChg chg="add mod">
          <ac:chgData name="Stefani Sielaff" userId="432d1ab8-6439-46d9-8053-2b9e93e0a4b7" providerId="ADAL" clId="{651484CB-8A19-4BA2-A5A2-25B771E5E0D9}" dt="2020-09-25T17:21:11.004" v="7" actId="571"/>
          <ac:spMkLst>
            <pc:docMk/>
            <pc:sldMk cId="3488716626" sldId="281"/>
            <ac:spMk id="21" creationId="{857F6D7F-2BD4-4E42-BC3D-E915336AA221}"/>
          </ac:spMkLst>
        </pc:spChg>
        <pc:spChg chg="del">
          <ac:chgData name="Stefani Sielaff" userId="432d1ab8-6439-46d9-8053-2b9e93e0a4b7" providerId="ADAL" clId="{651484CB-8A19-4BA2-A5A2-25B771E5E0D9}" dt="2020-09-25T17:20:57.785" v="2" actId="478"/>
          <ac:spMkLst>
            <pc:docMk/>
            <pc:sldMk cId="3488716626" sldId="281"/>
            <ac:spMk id="309" creationId="{00000000-0000-0000-0000-000000000000}"/>
          </ac:spMkLst>
        </pc:spChg>
        <pc:spChg chg="mod">
          <ac:chgData name="Stefani Sielaff" userId="432d1ab8-6439-46d9-8053-2b9e93e0a4b7" providerId="ADAL" clId="{651484CB-8A19-4BA2-A5A2-25B771E5E0D9}" dt="2020-09-25T18:33:30.841" v="164" actId="20577"/>
          <ac:spMkLst>
            <pc:docMk/>
            <pc:sldMk cId="3488716626" sldId="281"/>
            <ac:spMk id="310" creationId="{00000000-0000-0000-0000-000000000000}"/>
          </ac:spMkLst>
        </pc:spChg>
        <pc:spChg chg="mod">
          <ac:chgData name="Stefani Sielaff" userId="432d1ab8-6439-46d9-8053-2b9e93e0a4b7" providerId="ADAL" clId="{651484CB-8A19-4BA2-A5A2-25B771E5E0D9}" dt="2020-09-25T18:30:14.034" v="126" actId="1037"/>
          <ac:spMkLst>
            <pc:docMk/>
            <pc:sldMk cId="3488716626" sldId="281"/>
            <ac:spMk id="311" creationId="{00000000-0000-0000-0000-000000000000}"/>
          </ac:spMkLst>
        </pc:spChg>
        <pc:spChg chg="del">
          <ac:chgData name="Stefani Sielaff" userId="432d1ab8-6439-46d9-8053-2b9e93e0a4b7" providerId="ADAL" clId="{651484CB-8A19-4BA2-A5A2-25B771E5E0D9}" dt="2020-09-25T17:20:57.785" v="2" actId="478"/>
          <ac:spMkLst>
            <pc:docMk/>
            <pc:sldMk cId="3488716626" sldId="281"/>
            <ac:spMk id="313" creationId="{00000000-0000-0000-0000-000000000000}"/>
          </ac:spMkLst>
        </pc:spChg>
        <pc:spChg chg="mod">
          <ac:chgData name="Stefani Sielaff" userId="432d1ab8-6439-46d9-8053-2b9e93e0a4b7" providerId="ADAL" clId="{651484CB-8A19-4BA2-A5A2-25B771E5E0D9}" dt="2020-09-25T18:30:19.127" v="139" actId="1038"/>
          <ac:spMkLst>
            <pc:docMk/>
            <pc:sldMk cId="3488716626" sldId="281"/>
            <ac:spMk id="314" creationId="{00000000-0000-0000-0000-000000000000}"/>
          </ac:spMkLst>
        </pc:spChg>
        <pc:spChg chg="mod">
          <ac:chgData name="Stefani Sielaff" userId="432d1ab8-6439-46d9-8053-2b9e93e0a4b7" providerId="ADAL" clId="{651484CB-8A19-4BA2-A5A2-25B771E5E0D9}" dt="2020-09-25T18:30:14.034" v="126" actId="1037"/>
          <ac:spMkLst>
            <pc:docMk/>
            <pc:sldMk cId="3488716626" sldId="281"/>
            <ac:spMk id="315" creationId="{00000000-0000-0000-0000-000000000000}"/>
          </ac:spMkLst>
        </pc:spChg>
        <pc:spChg chg="mod">
          <ac:chgData name="Stefani Sielaff" userId="432d1ab8-6439-46d9-8053-2b9e93e0a4b7" providerId="ADAL" clId="{651484CB-8A19-4BA2-A5A2-25B771E5E0D9}" dt="2020-09-25T18:09:01.232" v="98" actId="1076"/>
          <ac:spMkLst>
            <pc:docMk/>
            <pc:sldMk cId="3488716626" sldId="281"/>
            <ac:spMk id="317" creationId="{00000000-0000-0000-0000-000000000000}"/>
          </ac:spMkLst>
        </pc:spChg>
        <pc:spChg chg="mod">
          <ac:chgData name="Stefani Sielaff" userId="432d1ab8-6439-46d9-8053-2b9e93e0a4b7" providerId="ADAL" clId="{651484CB-8A19-4BA2-A5A2-25B771E5E0D9}" dt="2020-09-25T17:20:30.060" v="1" actId="1076"/>
          <ac:spMkLst>
            <pc:docMk/>
            <pc:sldMk cId="3488716626" sldId="281"/>
            <ac:spMk id="318" creationId="{00000000-0000-0000-0000-000000000000}"/>
          </ac:spMkLst>
        </pc:spChg>
        <pc:spChg chg="del">
          <ac:chgData name="Stefani Sielaff" userId="432d1ab8-6439-46d9-8053-2b9e93e0a4b7" providerId="ADAL" clId="{651484CB-8A19-4BA2-A5A2-25B771E5E0D9}" dt="2020-09-25T17:20:57.785" v="2" actId="478"/>
          <ac:spMkLst>
            <pc:docMk/>
            <pc:sldMk cId="3488716626" sldId="281"/>
            <ac:spMk id="319" creationId="{00000000-0000-0000-0000-000000000000}"/>
          </ac:spMkLst>
        </pc:spChg>
        <pc:spChg chg="mod">
          <ac:chgData name="Stefani Sielaff" userId="432d1ab8-6439-46d9-8053-2b9e93e0a4b7" providerId="ADAL" clId="{651484CB-8A19-4BA2-A5A2-25B771E5E0D9}" dt="2020-09-25T18:30:19.127" v="139" actId="1038"/>
          <ac:spMkLst>
            <pc:docMk/>
            <pc:sldMk cId="3488716626" sldId="281"/>
            <ac:spMk id="320" creationId="{00000000-0000-0000-0000-000000000000}"/>
          </ac:spMkLst>
        </pc:spChg>
        <pc:spChg chg="mod">
          <ac:chgData name="Stefani Sielaff" userId="432d1ab8-6439-46d9-8053-2b9e93e0a4b7" providerId="ADAL" clId="{651484CB-8A19-4BA2-A5A2-25B771E5E0D9}" dt="2020-09-25T18:30:14.034" v="126" actId="1037"/>
          <ac:spMkLst>
            <pc:docMk/>
            <pc:sldMk cId="3488716626" sldId="281"/>
            <ac:spMk id="321" creationId="{00000000-0000-0000-0000-000000000000}"/>
          </ac:spMkLst>
        </pc:spChg>
      </pc:sldChg>
      <pc:sldChg chg="modSp mod">
        <pc:chgData name="Stefani Sielaff" userId="432d1ab8-6439-46d9-8053-2b9e93e0a4b7" providerId="ADAL" clId="{651484CB-8A19-4BA2-A5A2-25B771E5E0D9}" dt="2020-09-29T15:52:06.882" v="301" actId="2"/>
        <pc:sldMkLst>
          <pc:docMk/>
          <pc:sldMk cId="3822723965" sldId="283"/>
        </pc:sldMkLst>
        <pc:spChg chg="mod">
          <ac:chgData name="Stefani Sielaff" userId="432d1ab8-6439-46d9-8053-2b9e93e0a4b7" providerId="ADAL" clId="{651484CB-8A19-4BA2-A5A2-25B771E5E0D9}" dt="2020-09-29T15:52:06.882" v="301" actId="2"/>
          <ac:spMkLst>
            <pc:docMk/>
            <pc:sldMk cId="3822723965" sldId="283"/>
            <ac:spMk id="5" creationId="{784A1EBA-9421-497F-83AA-C5961BE1AD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bi.nlm.nih.gov/books/NBK53226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ccessdata.fda.gov/drugsatfda_docs/nda/2014/205474Orig1s000PharmR.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diabetes/pdfs/data/statistics/national-diabetes-statistics-report.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mc/articles/PMC3354930/figure/F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dc.gov/coronavirus/2019-ncov/need-extra-precautions/people-at-higher-risk.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7ea1edf13_4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7ea1edf13_4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**DISCLAIMER ADDED THIS IS SPONSORED BY INTEGRATIVE THERAPEUTICS**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KF notes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am reviewing the deck. It’s great. I need to do this in 15 min? (that’s fine- it’s a down and dirty to-do)</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Wondering about discussing COVID-19? Are we avoiding it? Obviously, CMD diseases are the biggest comorbid associations with COVID, and addressing CMD will reduce likelihood of severe COVID infection.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I mention, or would you prefer not?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have been writing about furin in COVID- it’s a protease that help SARS2 gain entry AND reproduce in the golgi apparatus. Interestingly, furin is high in CMDs… way before frank diabetes diagnosis. For a few good reasons, it’s suspected that by addressing CMD’s we will reduce circulating furin thereby reduce infectivity and pathogenicity of COVID . Furin also activates a plethora of the cytokines involved in COVID- so again, lower circulating levels are favorable for reducing excessive/imbalanced immune activation. And the FIX is straightforward for fxmed: treat underlying comorbid conditions. I’m attaching the commentary I just published for IT’s review.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Perhaps beyond the scope of my 15 minutes of IT fame </a:t>
            </a:r>
            <a:r>
              <a:rPr lang="en-US" sz="18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0"/>
              </a:spcAft>
              <a:buNone/>
            </a:pPr>
            <a:endParaRPr dirty="0"/>
          </a:p>
        </p:txBody>
      </p:sp>
      <p:sp>
        <p:nvSpPr>
          <p:cNvPr id="214" name="Google Shape;214;g37ea1edf13_4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c686ced8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c686ced8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26.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https://www.ncbi.nlm.nih.gov/books/NBK532266/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27. </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Kongsbak M, Levring TB, Geisler C, von Essen MR. The vitamin D receptor and T cell function.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Front Immunol</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2013;4:148. Published 2013 Jun 18. doi:10.3389/fimmu.2013.00148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t>28. </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Dutta D, Mondal SA, Choudhuri S, et al.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Vitamin-D supplementation in prediabetes reduced progression to type 2 diabetes and was associated with decreased insulin resistance and systemic inflammation: an open label randomized prospective study from Eastern India. Diabetes Res Clin Pract. 2014;103:e18–23.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 Timms PM, Mannan N, Hitman GA, et al. Circulating MMP9, vitamin D and variation in the TIMP-1 response with VDR genotype: mechanisms for inflammatory damage in chronic disorders? QJM. 2002;95:787–96.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 Shab-Bidar S, Neyestani TR, Djazayery A, et al. Improvement of vitamin D status resulted in amelioration of biomarkers of systemic inflammation in the subjects with type 2 diabetes. Diabetes Metab Res Rev. 2012;28:424–30.</a:t>
            </a:r>
          </a:p>
          <a:p>
            <a:pPr marL="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31. Akbas EM, Gungor A, Ozcicek A, Akbas N, Askin S, Polat M. Vitamin D and inflammation: evaluation with neutrophil-to-lymphocyte ratio and platelet-to-lymphocyte ratio.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Arch Med Sci</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2016;12(4):721-727. doi:10.5114/aoms.2015.50625</a:t>
            </a:r>
          </a:p>
          <a:p>
            <a:pPr marL="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32. Telcian AG, Zdrenghea MT, Edwards MR, et al. Vitamin D increases the antiviral activity of bronchial epithelial cells in vitro.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Antiviral Res</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2017;137:93-101. doi:10.1016/j.antiviral.2016.11.004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p:txBody>
      </p:sp>
      <p:sp>
        <p:nvSpPr>
          <p:cNvPr id="306" name="Google Shape;306;g3c686ced83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extLst>
      <p:ext uri="{BB962C8B-B14F-4D97-AF65-F5344CB8AC3E}">
        <p14:creationId xmlns:p14="http://schemas.microsoft.com/office/powerpoint/2010/main" val="270656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33. </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van Gorkom GNY, Klein Wolterink RGJ, Van Elssen CHMJ, Wieten L, Germeraad WTV, Bos GMJ. Influence of Vitamin C on Lymphocytes: An Overview.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Antioxidants (Basel)</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2018;7(3):41. Published 2018 Mar 10. doi:10.3390/antiox7030041</a:t>
            </a:r>
          </a:p>
          <a:p>
            <a:pPr marL="0" marR="0">
              <a:lnSpc>
                <a:spcPct val="107000"/>
              </a:lnSpc>
              <a:spcBef>
                <a:spcPts val="0"/>
              </a:spcBef>
              <a:spcAft>
                <a:spcPts val="800"/>
              </a:spcAft>
            </a:pP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34. Alessio HM, Goldfarb AH, Cao G. Exercise-induced oxidative stress before and after vitamin C supplementation.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Int J Sport Nutr</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1997;7(1):1-9. doi:10.1123/ijsn.7.1.1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35. Kim MK, Sasazuki S, Sasaki S, Okubo S, Hayashi M, Tsugane S. Effect of five-year supplementation of vitamin C on serum vitamin C concentration and consumption of vegetables and fruits in middle-aged Japanese: a randomized controlled trial.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J Am Coll Nutr</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2003;22(3):208-216. doi:10.1080/07315724.2003.10719295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36. Popovic LM, Mitic NR, Miric D, Bisevac B, Miric M, Popovic B. Influence of vitamin C supplementation on oxidative stress and neutrophil inflammatory response in acute and regular exercise.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Oxid Med Cell Longev</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2015;2015:295497. doi:10.1155/2015/295497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8430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b0127bb21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b0127bb21_0_2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37. </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Witte K, Koch E, Volk HD, Wolk K, Sabat R. The Pelargonium sidoides Extract EPs 7630 Drives the Innate Immune Defense by Activating Selected MAP Kinase Pathways in Human Monocytes.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PLoS One</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2015;10(9):e0138075. Published 2015 Sep 25. doi:10.1371/journal.pone.0138075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induces MAP kinase-dependent pro-inflammatory cytokines in these cells, and specifically modulates their production capacity of mediators known to lead to an increase of acute phase protein production in the liver, neutrophil generation in the bone marrow, and the generation of adaptive Th17 and Th22 cells.)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Roth M, Fang L, Stolz D, Tamm M. Pelargonium sidoides radix extract EPs 7630 reduces rhinovirus infection through modulation of viral binding proteins on human bronchial epithelial cells.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PLoS One</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2019;14(2):e0210702. Published 2019 Feb 1. doi:10.1371/journal.pone.0210702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39. </a:t>
            </a:r>
            <a:r>
              <a:rPr lang="es-E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Perić A, Gaćeša D, Barać A, Sotirović J, Perić AV.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Herbal Drug EPs 7630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versus</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Amoxicillin in Patients with Uncomplicated Acute Bacterial Rhinosinusitis: A Randomized, Open-Label Study [published online ahead of print, 2020 May 26].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Ann Otol Rhinol Laryngol</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2020;3489420918266. doi:10.1177/0003489420918266</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40. Martin D, Konrad M, Adarkwah CC, Kostev K. Reduced antibiotic use after initial treatment of acute respiratory infections with phytopharmaceuticals- a retrospective cohort study [published online ahead of print, 2020 Apr 20].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Postgrad Med</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2020;1-7. doi:10.1080/00325481.2020.1751497</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41. Schapowal A, Dobos G, Cramer H, et al. Treatment of signs and symptoms of the common cold using EPs 7630 - results of a meta-analysis.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Heliyon</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2019;5(11):e02904. Published 2019 Nov 26. doi:10.1016/j.heliyon.2019.e02904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334" name="Google Shape;334;g3b0127bb21_0_2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extLst>
      <p:ext uri="{BB962C8B-B14F-4D97-AF65-F5344CB8AC3E}">
        <p14:creationId xmlns:p14="http://schemas.microsoft.com/office/powerpoint/2010/main" val="232106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c5310d134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c5310d134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42.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Hönscheid A, Rink L, Haase H. T-lymphocytes: a target for stimulatory and inhibitory effects of zinc ions.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Endocr Metab Immune Disord Drug Targets</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2009;9(2):132-144. doi:10.2174/187153009788452390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t>43.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Hojyo S, Fukada T. Roles of Zinc Signaling in the Immune System.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J Immunol Res</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2016;2016:6762343. doi:10.1155/2016/6762343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 Shankar A. H., Prasad A. S. Zinc and immune function: the biological basis of altered resistance to infection.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American Journal of Clinical Nutrition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1998;68(2):447S–463S.</a:t>
            </a:r>
          </a:p>
          <a:p>
            <a:pPr marL="114300" marR="0" indent="-342900">
              <a:lnSpc>
                <a:spcPct val="107000"/>
              </a:lnSpc>
              <a:spcBef>
                <a:spcPts val="0"/>
              </a:spcBef>
              <a:spcAft>
                <a:spcPts val="800"/>
              </a:spcAft>
              <a:buAutoNum type="arabicPeriod" startAt="36"/>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45.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Hojyo S, Fukada T. Roles of Zinc Signaling in the Immune System.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J Immunol Res</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2016;2016:6762343. doi:10.1155/2016/6762343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352" name="Google Shape;352;g3c5310d134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extLst>
      <p:ext uri="{BB962C8B-B14F-4D97-AF65-F5344CB8AC3E}">
        <p14:creationId xmlns:p14="http://schemas.microsoft.com/office/powerpoint/2010/main" val="1834841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c686ced8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c686ced8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46.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Hawkins J, Baker C, Cherry L, Dunne E. Black elderberry (Sambucus nigra) supplementation effectively treats upper respiratory symptoms: A meta-analysis of randomized, controlled clinical trials.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Complement Ther Med</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2019;42:361-365. doi:10.1016/j.ctim.2018.12.004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47. </a:t>
            </a:r>
            <a:r>
              <a:rPr lang="fr-FR"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Krawitz C, Mraheil MA, Stein M, et al.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Inhibitory activity of a standardized elderberry liquid extract against clinically-relevant human respiratory bacterial pathogens and influenza A and B viruses.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BMC Complement Altern Med</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2011;11:16. Published 2011 Feb 25. doi:10.1186/1472-6882-11-16</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48. Tiralongo E, Wee SS, Lea RA. Elderberry Supplementation Reduces Cold Duration and Symptoms in Air-Travellers: A Randomized, Double-Blind Placebo-Controlled Clinical Trial.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Nutrients</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2016;8(4):182. Published 2016 Mar 24. doi:10.3390/nu8040182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p:txBody>
      </p:sp>
      <p:sp>
        <p:nvSpPr>
          <p:cNvPr id="306" name="Google Shape;306;g3c686ced83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extLst>
      <p:ext uri="{BB962C8B-B14F-4D97-AF65-F5344CB8AC3E}">
        <p14:creationId xmlns:p14="http://schemas.microsoft.com/office/powerpoint/2010/main" val="169382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49.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Ohar JA, Donohue JF, Spangenthal S. The Role of Guaifenesin in the Management of Chronic Mucus Hypersecretion Associated with Stable Chronic Bronchitis: A Comprehensive Review.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Chronic Obstr Pulm Dis</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2019;6(4):341-349. doi:10.15326/jcopdf.6.4.2019.0139</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50. Ohar JA, Donohue JF, Spangenthal S. The Role of Guaifenesin in the Management of Chronic Mucus Hypersecretion Associated with Stable Chronic Bronchitis: A Comprehensive Review.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Chronic Obstr Pulm Dis</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2019;6(4):341-349. doi:10.15326/jcopdf.6.4.2019.0139</a:t>
            </a:r>
          </a:p>
          <a:p>
            <a:pPr marL="0" marR="0">
              <a:lnSpc>
                <a:spcPct val="107000"/>
              </a:lnSpc>
              <a:spcBef>
                <a:spcPts val="0"/>
              </a:spcBef>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https://www.accessdata.fda.gov/drugsatfda_docs/nda/2014/205474Orig1s000PharmR.pdf</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206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6517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4f3c012cb7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4f3c012cb7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3" name="Google Shape;413;g4f3c012cb7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b0127bb21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b0127bb21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9" name="Google Shape;419;g3b0127bb21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c686ced8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c686ced8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hlinkClick r:id="rId3"/>
              </a:rPr>
              <a:t>https://www.cdc.gov/diabetes/pdfs/data/statistics/national-diabetes-statistics-report.pdf</a:t>
            </a:r>
            <a:endParaRPr dirty="0"/>
          </a:p>
        </p:txBody>
      </p:sp>
      <p:sp>
        <p:nvSpPr>
          <p:cNvPr id="306" name="Google Shape;306;g3c686ced83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dirty="0"/>
          </a:p>
        </p:txBody>
      </p:sp>
    </p:spTree>
    <p:extLst>
      <p:ext uri="{BB962C8B-B14F-4D97-AF65-F5344CB8AC3E}">
        <p14:creationId xmlns:p14="http://schemas.microsoft.com/office/powerpoint/2010/main" val="215605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b0127bb21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b0127bb21_0_2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voice over if needed:</a:t>
            </a:r>
          </a:p>
          <a:p>
            <a:pPr marL="0" indent="0">
              <a:lnSpc>
                <a:spcPct val="107000"/>
              </a:lnSpc>
              <a:spcAft>
                <a:spcPts val="800"/>
              </a:spcAft>
              <a:buNone/>
            </a:pPr>
            <a:r>
              <a:rPr lang="en-US" dirty="0"/>
              <a:t>Additional risks include:</a:t>
            </a:r>
          </a:p>
          <a:p>
            <a:pPr marL="0" indent="0">
              <a:lnSpc>
                <a:spcPct val="107000"/>
              </a:lnSpc>
              <a:spcAft>
                <a:spcPts val="800"/>
              </a:spcAft>
              <a:buNone/>
            </a:pPr>
            <a:endParaRPr lang="en-US" dirty="0"/>
          </a:p>
          <a:p>
            <a:pPr marL="0" indent="0">
              <a:lnSpc>
                <a:spcPct val="107000"/>
              </a:lnSpc>
              <a:spcAft>
                <a:spcPts val="800"/>
              </a:spcAft>
              <a:buNone/>
            </a:pPr>
            <a:r>
              <a:rPr lang="en-US" dirty="0"/>
              <a:t>“have an increased risk of certain infections compared to patients without diabetes”</a:t>
            </a:r>
            <a:r>
              <a:rPr lang="en-US" baseline="30000" dirty="0"/>
              <a:t>3</a:t>
            </a:r>
            <a:r>
              <a:rPr lang="en-US" dirty="0"/>
              <a:t> </a:t>
            </a:r>
          </a:p>
          <a:p>
            <a:pPr marL="0" indent="0">
              <a:lnSpc>
                <a:spcPct val="107000"/>
              </a:lnSpc>
              <a:spcAft>
                <a:spcPts val="800"/>
              </a:spcAft>
              <a:buNone/>
            </a:pPr>
            <a:endParaRPr lang="en-US" dirty="0"/>
          </a:p>
          <a:p>
            <a:pPr marL="0" indent="0">
              <a:lnSpc>
                <a:spcPct val="107000"/>
              </a:lnSpc>
              <a:spcAft>
                <a:spcPts val="800"/>
              </a:spcAft>
              <a:buNone/>
            </a:pPr>
            <a:r>
              <a:rPr lang="en-US" dirty="0"/>
              <a:t>“Infections that are most commonly of bacterial, fungal or yeast origin were more frequent in people with worse glycaemic control.”</a:t>
            </a:r>
            <a:r>
              <a:rPr lang="en-US" baseline="30000" dirty="0"/>
              <a:t>4</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Source Info:</a:t>
            </a:r>
          </a:p>
          <a:p>
            <a:pPr marL="0" marR="0" indent="0">
              <a:lnSpc>
                <a:spcPct val="100000"/>
              </a:lnSpc>
              <a:spcBef>
                <a:spcPts val="0"/>
              </a:spcBef>
              <a:spcAft>
                <a:spcPts val="800"/>
              </a:spcAft>
            </a:pPr>
            <a:r>
              <a:rPr lang="en-US" dirty="0"/>
              <a:t>1. </a:t>
            </a:r>
            <a:r>
              <a:rPr lang="en-US" sz="1200" dirty="0">
                <a:effectLst/>
                <a:latin typeface="Calibri" panose="020F0502020204030204" pitchFamily="34" charset="0"/>
                <a:ea typeface="Calibri" panose="020F0502020204030204" pitchFamily="34" charset="0"/>
                <a:cs typeface="Calibri" panose="020F0502020204030204" pitchFamily="34" charset="0"/>
              </a:rPr>
              <a:t>Casqueiro J, Casqueiro J, Alves C. Infections in patients with diabetes mellitus: a review of pathogenesis. </a:t>
            </a:r>
            <a:r>
              <a:rPr lang="en-US" sz="1200" i="1" dirty="0">
                <a:effectLst/>
                <a:latin typeface="Calibri" panose="020F0502020204030204" pitchFamily="34" charset="0"/>
                <a:ea typeface="Calibri" panose="020F0502020204030204" pitchFamily="34" charset="0"/>
                <a:cs typeface="Calibri" panose="020F0502020204030204" pitchFamily="34" charset="0"/>
              </a:rPr>
              <a:t>Indian J Endocrinol Metab</a:t>
            </a:r>
            <a:r>
              <a:rPr lang="en-US" sz="1200" dirty="0">
                <a:effectLst/>
                <a:latin typeface="Calibri" panose="020F0502020204030204" pitchFamily="34" charset="0"/>
                <a:ea typeface="Calibri" panose="020F0502020204030204" pitchFamily="34" charset="0"/>
                <a:cs typeface="Calibri" panose="020F0502020204030204" pitchFamily="34" charset="0"/>
              </a:rPr>
              <a:t>. 2012;16 Suppl 1:S27-36. doi:10.4103/2230-8210.94253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pP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https://www.ncbi.nlm.nih.gov/pmc/articles/PMC3354930/figure/F1/</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dirty="0"/>
          </a:p>
          <a:p>
            <a:pPr marL="0" lvl="0" indent="0" algn="l" rtl="0">
              <a:spcBef>
                <a:spcPts val="0"/>
              </a:spcBef>
              <a:spcAft>
                <a:spcPts val="0"/>
              </a:spcAft>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2.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https://www.cdc.gov/coronavirus/2019-ncov/need-extra-precautions/people-at-higher-risk.html</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3. </a:t>
            </a:r>
            <a:r>
              <a:rPr lang="en-US" sz="1800" dirty="0">
                <a:effectLst/>
                <a:latin typeface="Calibri" panose="020F0502020204030204" pitchFamily="34" charset="0"/>
                <a:ea typeface="Calibri" panose="020F0502020204030204" pitchFamily="34" charset="0"/>
                <a:cs typeface="Calibri" panose="020F0502020204030204" pitchFamily="34" charset="0"/>
              </a:rPr>
              <a:t>Abu-Ashour W, Twells LK, Valcour JE, Gamble JM. Diabetes and the occurrence of infection in primary care: a matched cohort study. </a:t>
            </a:r>
            <a:r>
              <a:rPr lang="en-US" sz="1800" i="1" dirty="0">
                <a:effectLst/>
                <a:latin typeface="Calibri" panose="020F0502020204030204" pitchFamily="34" charset="0"/>
                <a:ea typeface="Calibri" panose="020F0502020204030204" pitchFamily="34" charset="0"/>
                <a:cs typeface="Calibri" panose="020F0502020204030204" pitchFamily="34" charset="0"/>
              </a:rPr>
              <a:t>BMC Infect Dis</a:t>
            </a:r>
            <a:r>
              <a:rPr lang="en-US" sz="1800" dirty="0">
                <a:effectLst/>
                <a:latin typeface="Calibri" panose="020F0502020204030204" pitchFamily="34" charset="0"/>
                <a:ea typeface="Calibri" panose="020F0502020204030204" pitchFamily="34" charset="0"/>
                <a:cs typeface="Calibri" panose="020F0502020204030204" pitchFamily="34" charset="0"/>
              </a:rPr>
              <a:t>. 2018;18(1):67. doi:10.1186/s12879-018-2975-2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4. </a:t>
            </a:r>
            <a:r>
              <a:rPr lang="fr-FR"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Hine JL, de Lusignan S, Burleigh D, et al. </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Association between glycaemic control and common infections in people with Type 2 diabetes: a cohort study.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Diabet Med</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2017;34(4):551-557. doi:10.1111/dme.13205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1" name="Google Shape;261;g3b0127bb21_0_2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b0127bb21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b0127bb21_0_2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7" name="Google Shape;327;g3b0127bb21_0_2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c5310d134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c5310d134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a:t>
            </a:r>
          </a:p>
          <a:p>
            <a:pPr marL="0" marR="0">
              <a:lnSpc>
                <a:spcPct val="107000"/>
              </a:lnSpc>
              <a:spcBef>
                <a:spcPts val="0"/>
              </a:spcBef>
              <a:spcAft>
                <a:spcPts val="800"/>
              </a:spcAft>
            </a:pPr>
            <a:r>
              <a:rPr lang="en-US" dirty="0"/>
              <a:t>7.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Wei W, Zhao H, Wang A, et al. A clinical study on the short-term effect of berberine in comparison to metformin on the metabolic characteristics of women with polycystic ovary syndrome.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Eur J Endocrinol</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2012;166(1):99-105. doi:10.1530/EJE-11-0616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8. Yin J, Xing H, Ye J. Efficacy of berberine in patients with type 2 diabetes mellitus.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Metabolism</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2008;57(5):712-717. doi:10.1016/j.metabol.2008.01.013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fr-FR"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9. Zhang Y, Li X, Zou D, et al.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Treatment of type 2 diabetes and dyslipidemia with the natural plant alkaloid berberine.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J Clin Endocrinol Metab</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2008;93(7):2559-2565. doi:10.1210/jc.2007-2404</a:t>
            </a:r>
          </a:p>
          <a:p>
            <a:pPr marL="0" marR="0" lvl="0" indent="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10. </a:t>
            </a:r>
            <a:r>
              <a:rPr lang="fr-FR"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Ma J, Chan CC, Huang WC, Kuo ML.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Berberine Inhibits Pro-inflammatory Cytokine-induced IL-6 and CCL11 Production via Modulation of STAT6 Pathway in Human Bronchial Epithelial Cells.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Int J Med Sci</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2020;17(10):1464-1473. Published 2020 Jun 8. doi:10.7150/ijms.45400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11. </a:t>
            </a:r>
            <a:r>
              <a:rPr lang="fr-FR"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Zhong Y, Jin J, Liu P, et al.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Berberine Attenuates Hyperglycemia by Inhibiting the Hepatic Glucagon Pathway in Diabetic Mice.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Oxid Med Cell Longev</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2020;2020:6210526. Published 2020 Jan 3. doi:10.1155/2020/6210526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12. Beba M, Djafarian K, Shab-Bidar S. Effect of Berberine on C-reactive protein: A systematic review and meta-analysis of randomized controlled trials.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Complement Ther Med</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2019;46:81-86. doi:10.1016/j.ctim.2019.08.002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AutoNum type="arabicPeriod" startAt="10"/>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352" name="Google Shape;352;g3c5310d134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b0127bb21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b0127bb21_0_2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13. Ju J, Li J, Lin Q, Xu H. Efficacy and safety of berberine for dyslipidaemias: A systematic review and meta-analysis of randomized clinical trials.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Phytomedicine</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2018;50:25-34. doi:10.1016/j.phymed.2018.09.212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14.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Derosa G, D'Angelo A, Bonaventura A, Bianchi L, Romano D, Maffioli P. Effects of berberine on lipid profile in subjects with low cardiovascular risk.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Expert Opin Biol Ther</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2013;13(4):475-482. doi:10.1517/14712598.2013.776037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15. Warowicka A, Nawrot R, Goździcka-Józefiak A. Antiviral activity of berberine.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Arch Virol</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2020;165(9):1935-1945. doi:10.1007/s00705-020-04706-3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16. Luganini A, Mercorelli B, Messa L, Palù G, Gribaudo G, Loregian A. The isoquinoline alkaloid berberine inhibits human cytomegalovirus replication by interfering with the viral Immediate Early-2 (IE2) protein transactivating activity.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Antiviral Res</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2019;164:52-60. doi:10.1016/j.antiviral.2019.02.006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17. Wang H, Li K, Ma L, et al.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Berberine inhibits enterovirus 71 replication by downregulating the MEK/ERK signaling pathway and autophagy.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Virol J</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2017;14(1):2. Published 2017 Jan 11. doi:10.1186/s12985-016-0674-4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18. Song S, Qiu M, Chu Y, et al.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Downregulation of cellular c-Jun N-terminal protein kinase and NF-κB activation by berberine may result in inhibition of herpes simplex virus replication.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Antimicrob Agents Chemother</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2014;58(9):5068-5078. doi:10.1128/AAC.02427-14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334" name="Google Shape;334;g3b0127bb21_0_2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c5310d134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c5310d134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Note from Corey: </a:t>
            </a:r>
            <a:r>
              <a:rPr lang="en-US" sz="1200" dirty="0">
                <a:solidFill>
                  <a:srgbClr val="212121"/>
                </a:solidFill>
                <a:effectLst/>
                <a:latin typeface="Nunito Sans" panose="020B0604020202020204" charset="0"/>
                <a:ea typeface="Calibri" panose="020F0502020204030204" pitchFamily="34" charset="0"/>
                <a:cs typeface="Times New Roman" panose="02020603050405020304" pitchFamily="18" charset="0"/>
              </a:rPr>
              <a:t>A lot of interesting studies on EPA, DHA and lipids including triglyceride level. Many of which seem to under-dose omega-3 fatty acids and report low efficacy</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19.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Alfaddagh A, Elajami TK, Saleh M, Mohebali D, Bistrian BR, Welty FK. An omega-3 fatty acid plasma index ≥4% prevents progression of coronary artery plaque in patients with coronary artery disease on statin treatment.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Atherosclerosis</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2019;285:153-162. doi:10.1016/j.atherosclerosis.2019.04.213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344" name="Google Shape;344;g3c5310d134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c5310d134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c5310d134_0_1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20. Darabi Z, Darand M, Yari Z, et al. Inflammatory markers response to citrulline supplementation in patients with non-alcoholic fatty liver disease: a randomized, double blind, placebo-controlled, clinical trial.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BMC Res Notes</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2019;12(1):89. Published 2019 Feb 15. doi:10.1186/s13104-019-4130-6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21..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Gonzales JU, Raymond A, Ashley J, Kim Y. Does l-citrulline supplementation improve exercise blood flow in older adults?.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Exp Physiol</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2017;102(12):1661-1671. doi:10.1113/EP086587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22. </a:t>
            </a:r>
            <a:r>
              <a:rPr lang="es-E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Nascimento MAD, Lira FDS, Punaro GR, Mello MT, Tufik S, Higa EMS.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Short-term l-arginine supplementation attenuates elevation of interleukin 6 level after resistance exercise in overweight men.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Clin Nutr ESPEN</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2017;22:43-47. doi:10.1016/j.clnesp.2017.09.001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23. </a:t>
            </a:r>
            <a:r>
              <a:rPr lang="es-E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Orozco-Gutiérrez JJ, Castillo-Martínez L, Orea-Tejeda A, et al.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Effect of L-arginine or L-citrulline oral supplementation on blood pressure and right ventricular function in heart failure patients with preserved ejection fraction.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Cardiol J</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2010;17(6):612-618.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371" name="Google Shape;371;g3c5310d134_0_1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24.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Zhang Y , Liu J , Chen XQ , Oliver Chen CY . Ubiquinol is superior to ubiquinone to enhance Coenzyme Q10 status in older men.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Food Funct</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2018;9(11):5653-5659. doi:10.1039/c8fo00971f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25. </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Suksomboon N, Poolsup N, Juanak N. Effects of coenzyme Q10 supplementation on metabolic profile in diabetes: a systematic review and meta-analysis. </a:t>
            </a:r>
            <a:r>
              <a:rPr lang="en-US" sz="1800" i="1"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J Clin Pharm Ther</a:t>
            </a:r>
            <a:r>
              <a:rPr lang="en-US" sz="18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2015;40(4):413-418. doi:10.1111/jcpt.12280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1101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Title">
  <p:cSld name="CUSTOM">
    <p:bg>
      <p:bgPr>
        <a:solidFill>
          <a:srgbClr val="88B04B"/>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mt="10000"/>
          </a:blip>
          <a:stretch>
            <a:fillRect/>
          </a:stretch>
        </p:blipFill>
        <p:spPr>
          <a:xfrm>
            <a:off x="6013000" y="-64550"/>
            <a:ext cx="6179000" cy="6609575"/>
          </a:xfrm>
          <a:prstGeom prst="rect">
            <a:avLst/>
          </a:prstGeom>
          <a:noFill/>
          <a:ln>
            <a:noFill/>
          </a:ln>
        </p:spPr>
      </p:pic>
      <p:sp>
        <p:nvSpPr>
          <p:cNvPr id="12" name="Google Shape;12;p2"/>
          <p:cNvSpPr txBox="1">
            <a:spLocks noGrp="1"/>
          </p:cNvSpPr>
          <p:nvPr>
            <p:ph type="title"/>
          </p:nvPr>
        </p:nvSpPr>
        <p:spPr>
          <a:xfrm>
            <a:off x="789150" y="2475025"/>
            <a:ext cx="10613700" cy="119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6000">
                <a:solidFill>
                  <a:srgbClr val="FFFFFF"/>
                </a:solidFill>
                <a:latin typeface="Nunito Sans Black"/>
                <a:ea typeface="Nunito Sans Black"/>
                <a:cs typeface="Nunito Sans Black"/>
                <a:sym typeface="Nunito Sans Black"/>
              </a:defRPr>
            </a:lvl1pPr>
            <a:lvl2pPr lvl="1" algn="ctr" rtl="0">
              <a:spcBef>
                <a:spcPts val="0"/>
              </a:spcBef>
              <a:spcAft>
                <a:spcPts val="0"/>
              </a:spcAft>
              <a:buNone/>
              <a:defRPr sz="60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60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60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60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60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60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60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6000">
                <a:solidFill>
                  <a:srgbClr val="FFFFFF"/>
                </a:solidFill>
                <a:latin typeface="Montserrat Black"/>
                <a:ea typeface="Montserrat Black"/>
                <a:cs typeface="Montserrat Black"/>
                <a:sym typeface="Montserrat Black"/>
              </a:defRPr>
            </a:lvl9pPr>
          </a:lstStyle>
          <a:p>
            <a:endParaRPr/>
          </a:p>
        </p:txBody>
      </p:sp>
      <p:sp>
        <p:nvSpPr>
          <p:cNvPr id="13" name="Google Shape;13;p2"/>
          <p:cNvSpPr txBox="1">
            <a:spLocks noGrp="1"/>
          </p:cNvSpPr>
          <p:nvPr>
            <p:ph type="subTitle" idx="1"/>
          </p:nvPr>
        </p:nvSpPr>
        <p:spPr>
          <a:xfrm>
            <a:off x="789000" y="3643525"/>
            <a:ext cx="10613700" cy="105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Nunito Sans SemiBold"/>
                <a:ea typeface="Nunito Sans SemiBold"/>
                <a:cs typeface="Nunito Sans SemiBold"/>
                <a:sym typeface="Nunito Sans SemiBold"/>
              </a:defRPr>
            </a:lvl1pPr>
            <a:lvl2pPr lvl="1" rtl="0">
              <a:spcBef>
                <a:spcPts val="0"/>
              </a:spcBef>
              <a:spcAft>
                <a:spcPts val="0"/>
              </a:spcAft>
              <a:buNone/>
              <a:defRPr sz="1800">
                <a:latin typeface="Nunito Sans"/>
                <a:ea typeface="Nunito Sans"/>
                <a:cs typeface="Nunito Sans"/>
                <a:sym typeface="Nunito Sans"/>
              </a:defRPr>
            </a:lvl2pPr>
            <a:lvl3pPr lvl="2" rtl="0">
              <a:spcBef>
                <a:spcPts val="0"/>
              </a:spcBef>
              <a:spcAft>
                <a:spcPts val="0"/>
              </a:spcAft>
              <a:buNone/>
              <a:defRPr sz="1800">
                <a:latin typeface="Nunito Sans"/>
                <a:ea typeface="Nunito Sans"/>
                <a:cs typeface="Nunito Sans"/>
                <a:sym typeface="Nunito Sans"/>
              </a:defRPr>
            </a:lvl3pPr>
            <a:lvl4pPr lvl="3" rtl="0">
              <a:spcBef>
                <a:spcPts val="0"/>
              </a:spcBef>
              <a:spcAft>
                <a:spcPts val="0"/>
              </a:spcAft>
              <a:buNone/>
              <a:defRPr sz="1800">
                <a:latin typeface="Nunito Sans"/>
                <a:ea typeface="Nunito Sans"/>
                <a:cs typeface="Nunito Sans"/>
                <a:sym typeface="Nunito Sans"/>
              </a:defRPr>
            </a:lvl4pPr>
            <a:lvl5pPr lvl="4" rtl="0">
              <a:spcBef>
                <a:spcPts val="0"/>
              </a:spcBef>
              <a:spcAft>
                <a:spcPts val="0"/>
              </a:spcAft>
              <a:buNone/>
              <a:defRPr sz="1800">
                <a:latin typeface="Nunito Sans"/>
                <a:ea typeface="Nunito Sans"/>
                <a:cs typeface="Nunito Sans"/>
                <a:sym typeface="Nunito Sans"/>
              </a:defRPr>
            </a:lvl5pPr>
            <a:lvl6pPr lvl="5" rtl="0">
              <a:spcBef>
                <a:spcPts val="0"/>
              </a:spcBef>
              <a:spcAft>
                <a:spcPts val="0"/>
              </a:spcAft>
              <a:buNone/>
              <a:defRPr sz="1800">
                <a:latin typeface="Nunito Sans"/>
                <a:ea typeface="Nunito Sans"/>
                <a:cs typeface="Nunito Sans"/>
                <a:sym typeface="Nunito Sans"/>
              </a:defRPr>
            </a:lvl6pPr>
            <a:lvl7pPr lvl="6" rtl="0">
              <a:spcBef>
                <a:spcPts val="0"/>
              </a:spcBef>
              <a:spcAft>
                <a:spcPts val="0"/>
              </a:spcAft>
              <a:buNone/>
              <a:defRPr sz="1800">
                <a:latin typeface="Nunito Sans"/>
                <a:ea typeface="Nunito Sans"/>
                <a:cs typeface="Nunito Sans"/>
                <a:sym typeface="Nunito Sans"/>
              </a:defRPr>
            </a:lvl7pPr>
            <a:lvl8pPr lvl="7" rtl="0">
              <a:spcBef>
                <a:spcPts val="0"/>
              </a:spcBef>
              <a:spcAft>
                <a:spcPts val="0"/>
              </a:spcAft>
              <a:buNone/>
              <a:defRPr sz="1800">
                <a:latin typeface="Nunito Sans"/>
                <a:ea typeface="Nunito Sans"/>
                <a:cs typeface="Nunito Sans"/>
                <a:sym typeface="Nunito Sans"/>
              </a:defRPr>
            </a:lvl8pPr>
            <a:lvl9pPr lvl="8" rtl="0">
              <a:spcBef>
                <a:spcPts val="0"/>
              </a:spcBef>
              <a:spcAft>
                <a:spcPts val="0"/>
              </a:spcAft>
              <a:buNone/>
              <a:defRPr sz="1800">
                <a:latin typeface="Nunito Sans"/>
                <a:ea typeface="Nunito Sans"/>
                <a:cs typeface="Nunito Sans"/>
                <a:sym typeface="Nunito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 Right (Berry)">
  <p:cSld name="CUSTOM_14_1_1">
    <p:spTree>
      <p:nvGrpSpPr>
        <p:cNvPr id="1" name="Shape 44"/>
        <p:cNvGrpSpPr/>
        <p:nvPr/>
      </p:nvGrpSpPr>
      <p:grpSpPr>
        <a:xfrm>
          <a:off x="0" y="0"/>
          <a:ext cx="0" cy="0"/>
          <a:chOff x="0" y="0"/>
          <a:chExt cx="0" cy="0"/>
        </a:xfrm>
      </p:grpSpPr>
      <p:sp>
        <p:nvSpPr>
          <p:cNvPr id="45" name="Google Shape;45;p12"/>
          <p:cNvSpPr txBox="1">
            <a:spLocks noGrp="1"/>
          </p:cNvSpPr>
          <p:nvPr>
            <p:ph type="body" idx="1"/>
          </p:nvPr>
        </p:nvSpPr>
        <p:spPr>
          <a:xfrm>
            <a:off x="508700" y="2511975"/>
            <a:ext cx="5820600" cy="41340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46" name="Google Shape;46;p12"/>
          <p:cNvSpPr/>
          <p:nvPr/>
        </p:nvSpPr>
        <p:spPr>
          <a:xfrm>
            <a:off x="6908700" y="50"/>
            <a:ext cx="5283300" cy="6858000"/>
          </a:xfrm>
          <a:prstGeom prst="rect">
            <a:avLst/>
          </a:prstGeom>
          <a:solidFill>
            <a:srgbClr val="F5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endParaRPr dirty="0"/>
          </a:p>
        </p:txBody>
      </p:sp>
      <p:sp>
        <p:nvSpPr>
          <p:cNvPr id="47" name="Google Shape;47;p12"/>
          <p:cNvSpPr txBox="1"/>
          <p:nvPr/>
        </p:nvSpPr>
        <p:spPr>
          <a:xfrm>
            <a:off x="7437900" y="3224550"/>
            <a:ext cx="4224900" cy="40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404F5D"/>
                </a:solidFill>
                <a:latin typeface="Nunito Sans"/>
                <a:ea typeface="Nunito Sans"/>
                <a:cs typeface="Nunito Sans"/>
                <a:sym typeface="Nunito Sans"/>
              </a:rPr>
              <a:t>Place image over grey area</a:t>
            </a:r>
            <a:endParaRPr b="1" dirty="0">
              <a:solidFill>
                <a:srgbClr val="404F5D"/>
              </a:solidFill>
              <a:latin typeface="Nunito Sans"/>
              <a:ea typeface="Nunito Sans"/>
              <a:cs typeface="Nunito Sans"/>
              <a:sym typeface="Nunito Sans"/>
            </a:endParaRPr>
          </a:p>
        </p:txBody>
      </p:sp>
      <p:sp>
        <p:nvSpPr>
          <p:cNvPr id="48" name="Google Shape;48;p12"/>
          <p:cNvSpPr txBox="1">
            <a:spLocks noGrp="1"/>
          </p:cNvSpPr>
          <p:nvPr>
            <p:ph type="title"/>
          </p:nvPr>
        </p:nvSpPr>
        <p:spPr>
          <a:xfrm>
            <a:off x="508700" y="1330900"/>
            <a:ext cx="5820600" cy="78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b="1">
                <a:latin typeface="Nunito Sans"/>
                <a:ea typeface="Nunito Sans"/>
                <a:cs typeface="Nunito Sans"/>
                <a:sym typeface="Nunito Sans"/>
              </a:defRPr>
            </a:lvl2pPr>
            <a:lvl3pPr lvl="2" rtl="0">
              <a:spcBef>
                <a:spcPts val="0"/>
              </a:spcBef>
              <a:spcAft>
                <a:spcPts val="0"/>
              </a:spcAft>
              <a:buNone/>
              <a:defRPr b="1">
                <a:latin typeface="Nunito Sans"/>
                <a:ea typeface="Nunito Sans"/>
                <a:cs typeface="Nunito Sans"/>
                <a:sym typeface="Nunito Sans"/>
              </a:defRPr>
            </a:lvl3pPr>
            <a:lvl4pPr lvl="3" rtl="0">
              <a:spcBef>
                <a:spcPts val="0"/>
              </a:spcBef>
              <a:spcAft>
                <a:spcPts val="0"/>
              </a:spcAft>
              <a:buNone/>
              <a:defRPr b="1">
                <a:latin typeface="Nunito Sans"/>
                <a:ea typeface="Nunito Sans"/>
                <a:cs typeface="Nunito Sans"/>
                <a:sym typeface="Nunito Sans"/>
              </a:defRPr>
            </a:lvl4pPr>
            <a:lvl5pPr lvl="4" rtl="0">
              <a:spcBef>
                <a:spcPts val="0"/>
              </a:spcBef>
              <a:spcAft>
                <a:spcPts val="0"/>
              </a:spcAft>
              <a:buNone/>
              <a:defRPr b="1">
                <a:latin typeface="Nunito Sans"/>
                <a:ea typeface="Nunito Sans"/>
                <a:cs typeface="Nunito Sans"/>
                <a:sym typeface="Nunito Sans"/>
              </a:defRPr>
            </a:lvl5pPr>
            <a:lvl6pPr lvl="5" rtl="0">
              <a:spcBef>
                <a:spcPts val="0"/>
              </a:spcBef>
              <a:spcAft>
                <a:spcPts val="0"/>
              </a:spcAft>
              <a:buNone/>
              <a:defRPr b="1">
                <a:latin typeface="Nunito Sans"/>
                <a:ea typeface="Nunito Sans"/>
                <a:cs typeface="Nunito Sans"/>
                <a:sym typeface="Nunito Sans"/>
              </a:defRPr>
            </a:lvl6pPr>
            <a:lvl7pPr lvl="6" rtl="0">
              <a:spcBef>
                <a:spcPts val="0"/>
              </a:spcBef>
              <a:spcAft>
                <a:spcPts val="0"/>
              </a:spcAft>
              <a:buNone/>
              <a:defRPr b="1">
                <a:latin typeface="Nunito Sans"/>
                <a:ea typeface="Nunito Sans"/>
                <a:cs typeface="Nunito Sans"/>
                <a:sym typeface="Nunito Sans"/>
              </a:defRPr>
            </a:lvl7pPr>
            <a:lvl8pPr lvl="7" rtl="0">
              <a:spcBef>
                <a:spcPts val="0"/>
              </a:spcBef>
              <a:spcAft>
                <a:spcPts val="0"/>
              </a:spcAft>
              <a:buNone/>
              <a:defRPr b="1">
                <a:latin typeface="Nunito Sans"/>
                <a:ea typeface="Nunito Sans"/>
                <a:cs typeface="Nunito Sans"/>
                <a:sym typeface="Nunito Sans"/>
              </a:defRPr>
            </a:lvl8pPr>
            <a:lvl9pPr lvl="8" rtl="0">
              <a:spcBef>
                <a:spcPts val="0"/>
              </a:spcBef>
              <a:spcAft>
                <a:spcPts val="0"/>
              </a:spcAft>
              <a:buNone/>
              <a:defRPr b="1">
                <a:latin typeface="Nunito Sans"/>
                <a:ea typeface="Nunito Sans"/>
                <a:cs typeface="Nunito Sans"/>
                <a:sym typeface="Nunito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w/ BG Pattern">
  <p:cSld name="CUSTOM_2">
    <p:bg>
      <p:bgPr>
        <a:solidFill>
          <a:srgbClr val="88B04B"/>
        </a:solidFill>
        <a:effectLst/>
      </p:bgPr>
    </p:bg>
    <p:spTree>
      <p:nvGrpSpPr>
        <p:cNvPr id="1" name="Shape 49"/>
        <p:cNvGrpSpPr/>
        <p:nvPr/>
      </p:nvGrpSpPr>
      <p:grpSpPr>
        <a:xfrm>
          <a:off x="0" y="0"/>
          <a:ext cx="0" cy="0"/>
          <a:chOff x="0" y="0"/>
          <a:chExt cx="0" cy="0"/>
        </a:xfrm>
      </p:grpSpPr>
      <p:pic>
        <p:nvPicPr>
          <p:cNvPr id="50" name="Google Shape;50;p13"/>
          <p:cNvPicPr preferRelativeResize="0"/>
          <p:nvPr/>
        </p:nvPicPr>
        <p:blipFill rotWithShape="1">
          <a:blip r:embed="rId2">
            <a:alphaModFix amt="35000"/>
          </a:blip>
          <a:srcRect l="617" r="1343"/>
          <a:stretch/>
        </p:blipFill>
        <p:spPr>
          <a:xfrm>
            <a:off x="0" y="0"/>
            <a:ext cx="12192000" cy="6858002"/>
          </a:xfrm>
          <a:prstGeom prst="rect">
            <a:avLst/>
          </a:prstGeom>
          <a:noFill/>
          <a:ln>
            <a:noFill/>
          </a:ln>
        </p:spPr>
      </p:pic>
      <p:sp>
        <p:nvSpPr>
          <p:cNvPr id="51" name="Google Shape;51;p13"/>
          <p:cNvSpPr txBox="1">
            <a:spLocks noGrp="1"/>
          </p:cNvSpPr>
          <p:nvPr>
            <p:ph type="title"/>
          </p:nvPr>
        </p:nvSpPr>
        <p:spPr>
          <a:xfrm>
            <a:off x="0" y="2601387"/>
            <a:ext cx="12192000" cy="119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FFFFFF"/>
                </a:solidFill>
                <a:latin typeface="Nunito Sans Black"/>
                <a:ea typeface="Nunito Sans Black"/>
                <a:cs typeface="Nunito Sans Black"/>
                <a:sym typeface="Nunito Sans Black"/>
              </a:defRPr>
            </a:lvl1pPr>
            <a:lvl2pPr lvl="1" algn="ctr" rtl="0">
              <a:spcBef>
                <a:spcPts val="0"/>
              </a:spcBef>
              <a:spcAft>
                <a:spcPts val="0"/>
              </a:spcAft>
              <a:buNone/>
              <a:defRPr sz="36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36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36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36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36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36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36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52" name="Google Shape;52;p13"/>
          <p:cNvSpPr txBox="1">
            <a:spLocks noGrp="1"/>
          </p:cNvSpPr>
          <p:nvPr>
            <p:ph type="subTitle" idx="1"/>
          </p:nvPr>
        </p:nvSpPr>
        <p:spPr>
          <a:xfrm>
            <a:off x="1607400" y="3465337"/>
            <a:ext cx="8977200" cy="10515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None/>
              <a:defRPr sz="2200">
                <a:solidFill>
                  <a:srgbClr val="FFFFFF"/>
                </a:solidFill>
                <a:latin typeface="Nunito Sans SemiBold"/>
                <a:ea typeface="Nunito Sans SemiBold"/>
                <a:cs typeface="Nunito Sans SemiBold"/>
                <a:sym typeface="Nunito Sans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w/ BG Pattern (Berry)">
  <p:cSld name="CUSTOM_2_1">
    <p:bg>
      <p:bgPr>
        <a:solidFill>
          <a:srgbClr val="1C7ABA"/>
        </a:solidFill>
        <a:effectLst/>
      </p:bgPr>
    </p:bg>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mt="7000"/>
          </a:blip>
          <a:srcRect l="617" r="1343"/>
          <a:stretch/>
        </p:blipFill>
        <p:spPr>
          <a:xfrm>
            <a:off x="0" y="0"/>
            <a:ext cx="12192000" cy="6858002"/>
          </a:xfrm>
          <a:prstGeom prst="rect">
            <a:avLst/>
          </a:prstGeom>
          <a:noFill/>
          <a:ln>
            <a:noFill/>
          </a:ln>
        </p:spPr>
      </p:pic>
      <p:sp>
        <p:nvSpPr>
          <p:cNvPr id="55" name="Google Shape;55;p14"/>
          <p:cNvSpPr txBox="1">
            <a:spLocks noGrp="1"/>
          </p:cNvSpPr>
          <p:nvPr>
            <p:ph type="title"/>
          </p:nvPr>
        </p:nvSpPr>
        <p:spPr>
          <a:xfrm>
            <a:off x="0" y="2601387"/>
            <a:ext cx="12192000" cy="119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FFFFFF"/>
                </a:solidFill>
                <a:latin typeface="Nunito Sans Black"/>
                <a:ea typeface="Nunito Sans Black"/>
                <a:cs typeface="Nunito Sans Black"/>
                <a:sym typeface="Nunito Sans Black"/>
              </a:defRPr>
            </a:lvl1pPr>
            <a:lvl2pPr lvl="1" algn="ctr" rtl="0">
              <a:spcBef>
                <a:spcPts val="0"/>
              </a:spcBef>
              <a:spcAft>
                <a:spcPts val="0"/>
              </a:spcAft>
              <a:buNone/>
              <a:defRPr sz="36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36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36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36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36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36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36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56" name="Google Shape;56;p14"/>
          <p:cNvSpPr txBox="1">
            <a:spLocks noGrp="1"/>
          </p:cNvSpPr>
          <p:nvPr>
            <p:ph type="subTitle" idx="1"/>
          </p:nvPr>
        </p:nvSpPr>
        <p:spPr>
          <a:xfrm>
            <a:off x="1607400" y="3465337"/>
            <a:ext cx="8977200" cy="10515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None/>
              <a:defRPr sz="2200">
                <a:solidFill>
                  <a:srgbClr val="FFFFFF"/>
                </a:solidFill>
                <a:latin typeface="Nunito Sans SemiBold"/>
                <a:ea typeface="Nunito Sans SemiBold"/>
                <a:cs typeface="Nunito Sans SemiBold"/>
                <a:sym typeface="Nunito Sans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p:cSld name="CUSTOM_3">
    <p:bg>
      <p:bgPr>
        <a:solidFill>
          <a:srgbClr val="88B04B"/>
        </a:solidFill>
        <a:effectLst/>
      </p:bgPr>
    </p:bg>
    <p:spTree>
      <p:nvGrpSpPr>
        <p:cNvPr id="1" name="Shape 57"/>
        <p:cNvGrpSpPr/>
        <p:nvPr/>
      </p:nvGrpSpPr>
      <p:grpSpPr>
        <a:xfrm>
          <a:off x="0" y="0"/>
          <a:ext cx="0" cy="0"/>
          <a:chOff x="0" y="0"/>
          <a:chExt cx="0" cy="0"/>
        </a:xfrm>
      </p:grpSpPr>
      <p:pic>
        <p:nvPicPr>
          <p:cNvPr id="58" name="Google Shape;58;p15"/>
          <p:cNvPicPr preferRelativeResize="0"/>
          <p:nvPr/>
        </p:nvPicPr>
        <p:blipFill>
          <a:blip r:embed="rId2">
            <a:alphaModFix amt="10000"/>
          </a:blip>
          <a:stretch>
            <a:fillRect/>
          </a:stretch>
        </p:blipFill>
        <p:spPr>
          <a:xfrm>
            <a:off x="6013000" y="-64550"/>
            <a:ext cx="6179000" cy="6609575"/>
          </a:xfrm>
          <a:prstGeom prst="rect">
            <a:avLst/>
          </a:prstGeom>
          <a:noFill/>
          <a:ln>
            <a:noFill/>
          </a:ln>
        </p:spPr>
      </p:pic>
      <p:sp>
        <p:nvSpPr>
          <p:cNvPr id="59" name="Google Shape;59;p15"/>
          <p:cNvSpPr txBox="1">
            <a:spLocks noGrp="1"/>
          </p:cNvSpPr>
          <p:nvPr>
            <p:ph type="title"/>
          </p:nvPr>
        </p:nvSpPr>
        <p:spPr>
          <a:xfrm>
            <a:off x="0" y="2601387"/>
            <a:ext cx="12192000" cy="119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FFFFFF"/>
                </a:solidFill>
                <a:latin typeface="Nunito Sans Black"/>
                <a:ea typeface="Nunito Sans Black"/>
                <a:cs typeface="Nunito Sans Black"/>
                <a:sym typeface="Nunito Sans Black"/>
              </a:defRPr>
            </a:lvl1pPr>
            <a:lvl2pPr lvl="1" algn="ctr" rtl="0">
              <a:spcBef>
                <a:spcPts val="0"/>
              </a:spcBef>
              <a:spcAft>
                <a:spcPts val="0"/>
              </a:spcAft>
              <a:buNone/>
              <a:defRPr sz="36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36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36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36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36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36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36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60" name="Google Shape;60;p15"/>
          <p:cNvSpPr txBox="1">
            <a:spLocks noGrp="1"/>
          </p:cNvSpPr>
          <p:nvPr>
            <p:ph type="subTitle" idx="1"/>
          </p:nvPr>
        </p:nvSpPr>
        <p:spPr>
          <a:xfrm>
            <a:off x="1607400" y="3465337"/>
            <a:ext cx="8977200" cy="105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200">
                <a:solidFill>
                  <a:srgbClr val="FFFFFF"/>
                </a:solidFill>
                <a:latin typeface="Nunito Sans SemiBold"/>
                <a:ea typeface="Nunito Sans SemiBold"/>
                <a:cs typeface="Nunito Sans SemiBold"/>
                <a:sym typeface="Nunito Sans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Berry)">
  <p:cSld name="CUSTOM_3_3">
    <p:bg>
      <p:bgPr>
        <a:solidFill>
          <a:srgbClr val="1C7ABA"/>
        </a:solidFill>
        <a:effectLst/>
      </p:bgPr>
    </p:bg>
    <p:spTree>
      <p:nvGrpSpPr>
        <p:cNvPr id="1" name="Shape 61"/>
        <p:cNvGrpSpPr/>
        <p:nvPr/>
      </p:nvGrpSpPr>
      <p:grpSpPr>
        <a:xfrm>
          <a:off x="0" y="0"/>
          <a:ext cx="0" cy="0"/>
          <a:chOff x="0" y="0"/>
          <a:chExt cx="0" cy="0"/>
        </a:xfrm>
      </p:grpSpPr>
      <p:pic>
        <p:nvPicPr>
          <p:cNvPr id="62" name="Google Shape;62;p16"/>
          <p:cNvPicPr preferRelativeResize="0"/>
          <p:nvPr/>
        </p:nvPicPr>
        <p:blipFill>
          <a:blip r:embed="rId2">
            <a:alphaModFix amt="10000"/>
          </a:blip>
          <a:stretch>
            <a:fillRect/>
          </a:stretch>
        </p:blipFill>
        <p:spPr>
          <a:xfrm>
            <a:off x="6013000" y="-64550"/>
            <a:ext cx="6179000" cy="6609575"/>
          </a:xfrm>
          <a:prstGeom prst="rect">
            <a:avLst/>
          </a:prstGeom>
          <a:noFill/>
          <a:ln>
            <a:noFill/>
          </a:ln>
        </p:spPr>
      </p:pic>
      <p:sp>
        <p:nvSpPr>
          <p:cNvPr id="63" name="Google Shape;63;p16"/>
          <p:cNvSpPr txBox="1">
            <a:spLocks noGrp="1"/>
          </p:cNvSpPr>
          <p:nvPr>
            <p:ph type="title"/>
          </p:nvPr>
        </p:nvSpPr>
        <p:spPr>
          <a:xfrm>
            <a:off x="0" y="2601387"/>
            <a:ext cx="12192000" cy="119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FFFFFF"/>
                </a:solidFill>
                <a:latin typeface="Nunito Sans Black"/>
                <a:ea typeface="Nunito Sans Black"/>
                <a:cs typeface="Nunito Sans Black"/>
                <a:sym typeface="Nunito Sans Black"/>
              </a:defRPr>
            </a:lvl1pPr>
            <a:lvl2pPr lvl="1" algn="ctr" rtl="0">
              <a:spcBef>
                <a:spcPts val="0"/>
              </a:spcBef>
              <a:spcAft>
                <a:spcPts val="0"/>
              </a:spcAft>
              <a:buNone/>
              <a:defRPr sz="36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36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36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36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36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36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36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64" name="Google Shape;64;p16"/>
          <p:cNvSpPr txBox="1">
            <a:spLocks noGrp="1"/>
          </p:cNvSpPr>
          <p:nvPr>
            <p:ph type="subTitle" idx="1"/>
          </p:nvPr>
        </p:nvSpPr>
        <p:spPr>
          <a:xfrm>
            <a:off x="1607400" y="3465337"/>
            <a:ext cx="8977200" cy="105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200">
                <a:solidFill>
                  <a:srgbClr val="FFFFFF"/>
                </a:solidFill>
                <a:latin typeface="Nunito Sans SemiBold"/>
                <a:ea typeface="Nunito Sans SemiBold"/>
                <a:cs typeface="Nunito Sans SemiBold"/>
                <a:sym typeface="Nunito Sans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CUSTOM_3_2">
    <p:bg>
      <p:bgPr>
        <a:solidFill>
          <a:srgbClr val="88B04B"/>
        </a:solidFill>
        <a:effectLst/>
      </p:bgPr>
    </p:bg>
    <p:spTree>
      <p:nvGrpSpPr>
        <p:cNvPr id="1" name="Shape 65"/>
        <p:cNvGrpSpPr/>
        <p:nvPr/>
      </p:nvGrpSpPr>
      <p:grpSpPr>
        <a:xfrm>
          <a:off x="0" y="0"/>
          <a:ext cx="0" cy="0"/>
          <a:chOff x="0" y="0"/>
          <a:chExt cx="0" cy="0"/>
        </a:xfrm>
      </p:grpSpPr>
      <p:sp>
        <p:nvSpPr>
          <p:cNvPr id="66" name="Google Shape;66;p17"/>
          <p:cNvSpPr txBox="1"/>
          <p:nvPr/>
        </p:nvSpPr>
        <p:spPr>
          <a:xfrm>
            <a:off x="834752" y="1083950"/>
            <a:ext cx="791400" cy="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0" dirty="0">
                <a:solidFill>
                  <a:srgbClr val="9CCB56"/>
                </a:solidFill>
                <a:latin typeface="Playfair Display"/>
                <a:ea typeface="Playfair Display"/>
                <a:cs typeface="Playfair Display"/>
                <a:sym typeface="Playfair Display"/>
              </a:rPr>
              <a:t>“</a:t>
            </a:r>
            <a:endParaRPr sz="30000" dirty="0">
              <a:solidFill>
                <a:srgbClr val="9CCB56"/>
              </a:solidFill>
              <a:latin typeface="Playfair Display"/>
              <a:ea typeface="Playfair Display"/>
              <a:cs typeface="Playfair Display"/>
              <a:sym typeface="Playfair Display"/>
            </a:endParaRPr>
          </a:p>
        </p:txBody>
      </p:sp>
      <p:sp>
        <p:nvSpPr>
          <p:cNvPr id="67" name="Google Shape;67;p17"/>
          <p:cNvSpPr txBox="1">
            <a:spLocks noGrp="1"/>
          </p:cNvSpPr>
          <p:nvPr>
            <p:ph type="title"/>
          </p:nvPr>
        </p:nvSpPr>
        <p:spPr>
          <a:xfrm>
            <a:off x="1375350" y="2686725"/>
            <a:ext cx="9441300" cy="119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a:solidFill>
                  <a:srgbClr val="FFFFFF"/>
                </a:solidFill>
                <a:latin typeface="Playfair Display"/>
                <a:ea typeface="Playfair Display"/>
                <a:cs typeface="Playfair Display"/>
                <a:sym typeface="Playfair Display"/>
              </a:defRPr>
            </a:lvl1pPr>
            <a:lvl2pPr lvl="1" rtl="0">
              <a:spcBef>
                <a:spcPts val="0"/>
              </a:spcBef>
              <a:spcAft>
                <a:spcPts val="0"/>
              </a:spcAft>
              <a:buNone/>
              <a:defRPr sz="3600">
                <a:solidFill>
                  <a:srgbClr val="FFFFFF"/>
                </a:solidFill>
                <a:latin typeface="Montserrat Black"/>
                <a:ea typeface="Montserrat Black"/>
                <a:cs typeface="Montserrat Black"/>
                <a:sym typeface="Montserrat Black"/>
              </a:defRPr>
            </a:lvl2pPr>
            <a:lvl3pPr lvl="2" rtl="0">
              <a:spcBef>
                <a:spcPts val="0"/>
              </a:spcBef>
              <a:spcAft>
                <a:spcPts val="0"/>
              </a:spcAft>
              <a:buNone/>
              <a:defRPr sz="3600">
                <a:solidFill>
                  <a:srgbClr val="FFFFFF"/>
                </a:solidFill>
                <a:latin typeface="Montserrat Black"/>
                <a:ea typeface="Montserrat Black"/>
                <a:cs typeface="Montserrat Black"/>
                <a:sym typeface="Montserrat Black"/>
              </a:defRPr>
            </a:lvl3pPr>
            <a:lvl4pPr lvl="3" rtl="0">
              <a:spcBef>
                <a:spcPts val="0"/>
              </a:spcBef>
              <a:spcAft>
                <a:spcPts val="0"/>
              </a:spcAft>
              <a:buNone/>
              <a:defRPr sz="3600">
                <a:solidFill>
                  <a:srgbClr val="FFFFFF"/>
                </a:solidFill>
                <a:latin typeface="Montserrat Black"/>
                <a:ea typeface="Montserrat Black"/>
                <a:cs typeface="Montserrat Black"/>
                <a:sym typeface="Montserrat Black"/>
              </a:defRPr>
            </a:lvl4pPr>
            <a:lvl5pPr lvl="4" rtl="0">
              <a:spcBef>
                <a:spcPts val="0"/>
              </a:spcBef>
              <a:spcAft>
                <a:spcPts val="0"/>
              </a:spcAft>
              <a:buNone/>
              <a:defRPr sz="3600">
                <a:solidFill>
                  <a:srgbClr val="FFFFFF"/>
                </a:solidFill>
                <a:latin typeface="Montserrat Black"/>
                <a:ea typeface="Montserrat Black"/>
                <a:cs typeface="Montserrat Black"/>
                <a:sym typeface="Montserrat Black"/>
              </a:defRPr>
            </a:lvl5pPr>
            <a:lvl6pPr lvl="5" rtl="0">
              <a:spcBef>
                <a:spcPts val="0"/>
              </a:spcBef>
              <a:spcAft>
                <a:spcPts val="0"/>
              </a:spcAft>
              <a:buNone/>
              <a:defRPr sz="3600">
                <a:solidFill>
                  <a:srgbClr val="FFFFFF"/>
                </a:solidFill>
                <a:latin typeface="Montserrat Black"/>
                <a:ea typeface="Montserrat Black"/>
                <a:cs typeface="Montserrat Black"/>
                <a:sym typeface="Montserrat Black"/>
              </a:defRPr>
            </a:lvl6pPr>
            <a:lvl7pPr lvl="6" rtl="0">
              <a:spcBef>
                <a:spcPts val="0"/>
              </a:spcBef>
              <a:spcAft>
                <a:spcPts val="0"/>
              </a:spcAft>
              <a:buNone/>
              <a:defRPr sz="3600">
                <a:solidFill>
                  <a:srgbClr val="FFFFFF"/>
                </a:solidFill>
                <a:latin typeface="Montserrat Black"/>
                <a:ea typeface="Montserrat Black"/>
                <a:cs typeface="Montserrat Black"/>
                <a:sym typeface="Montserrat Black"/>
              </a:defRPr>
            </a:lvl7pPr>
            <a:lvl8pPr lvl="7" rtl="0">
              <a:spcBef>
                <a:spcPts val="0"/>
              </a:spcBef>
              <a:spcAft>
                <a:spcPts val="0"/>
              </a:spcAft>
              <a:buNone/>
              <a:defRPr sz="3600">
                <a:solidFill>
                  <a:srgbClr val="FFFFFF"/>
                </a:solidFill>
                <a:latin typeface="Montserrat Black"/>
                <a:ea typeface="Montserrat Black"/>
                <a:cs typeface="Montserrat Black"/>
                <a:sym typeface="Montserrat Black"/>
              </a:defRPr>
            </a:lvl8pPr>
            <a:lvl9pPr lvl="8"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68" name="Google Shape;68;p17"/>
          <p:cNvSpPr txBox="1">
            <a:spLocks noGrp="1"/>
          </p:cNvSpPr>
          <p:nvPr>
            <p:ph type="subTitle" idx="1"/>
          </p:nvPr>
        </p:nvSpPr>
        <p:spPr>
          <a:xfrm>
            <a:off x="1375350" y="3550675"/>
            <a:ext cx="9441300" cy="1051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FFFFFF"/>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Berry)">
  <p:cSld name="CUSTOM_3_2_1">
    <p:bg>
      <p:bgPr>
        <a:solidFill>
          <a:srgbClr val="1C7ABA"/>
        </a:solidFill>
        <a:effectLst/>
      </p:bgPr>
    </p:bg>
    <p:spTree>
      <p:nvGrpSpPr>
        <p:cNvPr id="1" name="Shape 69"/>
        <p:cNvGrpSpPr/>
        <p:nvPr/>
      </p:nvGrpSpPr>
      <p:grpSpPr>
        <a:xfrm>
          <a:off x="0" y="0"/>
          <a:ext cx="0" cy="0"/>
          <a:chOff x="0" y="0"/>
          <a:chExt cx="0" cy="0"/>
        </a:xfrm>
      </p:grpSpPr>
      <p:sp>
        <p:nvSpPr>
          <p:cNvPr id="70" name="Google Shape;70;p18"/>
          <p:cNvSpPr txBox="1"/>
          <p:nvPr/>
        </p:nvSpPr>
        <p:spPr>
          <a:xfrm>
            <a:off x="834752" y="1083950"/>
            <a:ext cx="791400" cy="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0" dirty="0">
                <a:solidFill>
                  <a:srgbClr val="2192DF"/>
                </a:solidFill>
                <a:latin typeface="Playfair Display"/>
                <a:ea typeface="Playfair Display"/>
                <a:cs typeface="Playfair Display"/>
                <a:sym typeface="Playfair Display"/>
              </a:rPr>
              <a:t>“</a:t>
            </a:r>
            <a:endParaRPr sz="30000" dirty="0">
              <a:solidFill>
                <a:srgbClr val="2192DF"/>
              </a:solidFill>
              <a:latin typeface="Playfair Display"/>
              <a:ea typeface="Playfair Display"/>
              <a:cs typeface="Playfair Display"/>
              <a:sym typeface="Playfair Display"/>
            </a:endParaRPr>
          </a:p>
        </p:txBody>
      </p:sp>
      <p:sp>
        <p:nvSpPr>
          <p:cNvPr id="71" name="Google Shape;71;p18"/>
          <p:cNvSpPr txBox="1">
            <a:spLocks noGrp="1"/>
          </p:cNvSpPr>
          <p:nvPr>
            <p:ph type="title"/>
          </p:nvPr>
        </p:nvSpPr>
        <p:spPr>
          <a:xfrm>
            <a:off x="1375350" y="2686725"/>
            <a:ext cx="9441300" cy="119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a:solidFill>
                  <a:srgbClr val="FFFFFF"/>
                </a:solidFill>
                <a:latin typeface="Playfair Display"/>
                <a:ea typeface="Playfair Display"/>
                <a:cs typeface="Playfair Display"/>
                <a:sym typeface="Playfair Display"/>
              </a:defRPr>
            </a:lvl1pPr>
            <a:lvl2pPr lvl="1" rtl="0">
              <a:spcBef>
                <a:spcPts val="0"/>
              </a:spcBef>
              <a:spcAft>
                <a:spcPts val="0"/>
              </a:spcAft>
              <a:buNone/>
              <a:defRPr sz="3600">
                <a:solidFill>
                  <a:srgbClr val="FFFFFF"/>
                </a:solidFill>
                <a:latin typeface="Montserrat Black"/>
                <a:ea typeface="Montserrat Black"/>
                <a:cs typeface="Montserrat Black"/>
                <a:sym typeface="Montserrat Black"/>
              </a:defRPr>
            </a:lvl2pPr>
            <a:lvl3pPr lvl="2" rtl="0">
              <a:spcBef>
                <a:spcPts val="0"/>
              </a:spcBef>
              <a:spcAft>
                <a:spcPts val="0"/>
              </a:spcAft>
              <a:buNone/>
              <a:defRPr sz="3600">
                <a:solidFill>
                  <a:srgbClr val="FFFFFF"/>
                </a:solidFill>
                <a:latin typeface="Montserrat Black"/>
                <a:ea typeface="Montserrat Black"/>
                <a:cs typeface="Montserrat Black"/>
                <a:sym typeface="Montserrat Black"/>
              </a:defRPr>
            </a:lvl3pPr>
            <a:lvl4pPr lvl="3" rtl="0">
              <a:spcBef>
                <a:spcPts val="0"/>
              </a:spcBef>
              <a:spcAft>
                <a:spcPts val="0"/>
              </a:spcAft>
              <a:buNone/>
              <a:defRPr sz="3600">
                <a:solidFill>
                  <a:srgbClr val="FFFFFF"/>
                </a:solidFill>
                <a:latin typeface="Montserrat Black"/>
                <a:ea typeface="Montserrat Black"/>
                <a:cs typeface="Montserrat Black"/>
                <a:sym typeface="Montserrat Black"/>
              </a:defRPr>
            </a:lvl4pPr>
            <a:lvl5pPr lvl="4" rtl="0">
              <a:spcBef>
                <a:spcPts val="0"/>
              </a:spcBef>
              <a:spcAft>
                <a:spcPts val="0"/>
              </a:spcAft>
              <a:buNone/>
              <a:defRPr sz="3600">
                <a:solidFill>
                  <a:srgbClr val="FFFFFF"/>
                </a:solidFill>
                <a:latin typeface="Montserrat Black"/>
                <a:ea typeface="Montserrat Black"/>
                <a:cs typeface="Montserrat Black"/>
                <a:sym typeface="Montserrat Black"/>
              </a:defRPr>
            </a:lvl5pPr>
            <a:lvl6pPr lvl="5" rtl="0">
              <a:spcBef>
                <a:spcPts val="0"/>
              </a:spcBef>
              <a:spcAft>
                <a:spcPts val="0"/>
              </a:spcAft>
              <a:buNone/>
              <a:defRPr sz="3600">
                <a:solidFill>
                  <a:srgbClr val="FFFFFF"/>
                </a:solidFill>
                <a:latin typeface="Montserrat Black"/>
                <a:ea typeface="Montserrat Black"/>
                <a:cs typeface="Montserrat Black"/>
                <a:sym typeface="Montserrat Black"/>
              </a:defRPr>
            </a:lvl6pPr>
            <a:lvl7pPr lvl="6" rtl="0">
              <a:spcBef>
                <a:spcPts val="0"/>
              </a:spcBef>
              <a:spcAft>
                <a:spcPts val="0"/>
              </a:spcAft>
              <a:buNone/>
              <a:defRPr sz="3600">
                <a:solidFill>
                  <a:srgbClr val="FFFFFF"/>
                </a:solidFill>
                <a:latin typeface="Montserrat Black"/>
                <a:ea typeface="Montserrat Black"/>
                <a:cs typeface="Montserrat Black"/>
                <a:sym typeface="Montserrat Black"/>
              </a:defRPr>
            </a:lvl7pPr>
            <a:lvl8pPr lvl="7" rtl="0">
              <a:spcBef>
                <a:spcPts val="0"/>
              </a:spcBef>
              <a:spcAft>
                <a:spcPts val="0"/>
              </a:spcAft>
              <a:buNone/>
              <a:defRPr sz="3600">
                <a:solidFill>
                  <a:srgbClr val="FFFFFF"/>
                </a:solidFill>
                <a:latin typeface="Montserrat Black"/>
                <a:ea typeface="Montserrat Black"/>
                <a:cs typeface="Montserrat Black"/>
                <a:sym typeface="Montserrat Black"/>
              </a:defRPr>
            </a:lvl8pPr>
            <a:lvl9pPr lvl="8"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72" name="Google Shape;72;p18"/>
          <p:cNvSpPr txBox="1">
            <a:spLocks noGrp="1"/>
          </p:cNvSpPr>
          <p:nvPr>
            <p:ph type="subTitle" idx="1"/>
          </p:nvPr>
        </p:nvSpPr>
        <p:spPr>
          <a:xfrm>
            <a:off x="1375350" y="3550675"/>
            <a:ext cx="9441300" cy="1051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FFFFFF"/>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ngle Column — Plant Bottom">
  <p:cSld name="CUSTOM_4">
    <p:spTree>
      <p:nvGrpSpPr>
        <p:cNvPr id="1" name="Shape 73"/>
        <p:cNvGrpSpPr/>
        <p:nvPr/>
      </p:nvGrpSpPr>
      <p:grpSpPr>
        <a:xfrm>
          <a:off x="0" y="0"/>
          <a:ext cx="0" cy="0"/>
          <a:chOff x="0" y="0"/>
          <a:chExt cx="0" cy="0"/>
        </a:xfrm>
      </p:grpSpPr>
      <p:pic>
        <p:nvPicPr>
          <p:cNvPr id="74" name="Google Shape;74;p19"/>
          <p:cNvPicPr preferRelativeResize="0"/>
          <p:nvPr/>
        </p:nvPicPr>
        <p:blipFill rotWithShape="1">
          <a:blip r:embed="rId2">
            <a:alphaModFix/>
          </a:blip>
          <a:srcRect b="49997"/>
          <a:stretch/>
        </p:blipFill>
        <p:spPr>
          <a:xfrm>
            <a:off x="4051467" y="5052175"/>
            <a:ext cx="4089065" cy="1805829"/>
          </a:xfrm>
          <a:prstGeom prst="rect">
            <a:avLst/>
          </a:prstGeom>
          <a:noFill/>
          <a:ln>
            <a:noFill/>
          </a:ln>
        </p:spPr>
      </p:pic>
      <p:sp>
        <p:nvSpPr>
          <p:cNvPr id="75" name="Google Shape;75;p19"/>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76" name="Google Shape;76;p19"/>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77" name="Google Shape;77;p19"/>
          <p:cNvSpPr txBox="1">
            <a:spLocks noGrp="1"/>
          </p:cNvSpPr>
          <p:nvPr>
            <p:ph type="body" idx="2"/>
          </p:nvPr>
        </p:nvSpPr>
        <p:spPr>
          <a:xfrm>
            <a:off x="2295750" y="2097413"/>
            <a:ext cx="7600500" cy="27780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ngle Column – Blank">
  <p:cSld name="CUSTOM_4_2">
    <p:spTree>
      <p:nvGrpSpPr>
        <p:cNvPr id="1" name="Shape 78"/>
        <p:cNvGrpSpPr/>
        <p:nvPr/>
      </p:nvGrpSpPr>
      <p:grpSpPr>
        <a:xfrm>
          <a:off x="0" y="0"/>
          <a:ext cx="0" cy="0"/>
          <a:chOff x="0" y="0"/>
          <a:chExt cx="0" cy="0"/>
        </a:xfrm>
      </p:grpSpPr>
      <p:sp>
        <p:nvSpPr>
          <p:cNvPr id="79" name="Google Shape;79;p20"/>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80" name="Google Shape;80;p20"/>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81" name="Google Shape;81;p20"/>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pic>
        <p:nvPicPr>
          <p:cNvPr id="3" name="Picture 2" descr="A picture containing knife, table&#10;&#10;Description automatically generated">
            <a:extLst>
              <a:ext uri="{FF2B5EF4-FFF2-40B4-BE49-F238E27FC236}">
                <a16:creationId xmlns:a16="http://schemas.microsoft.com/office/drawing/2014/main" id="{1E72F81B-142A-4020-80AD-29A9910A5848}"/>
              </a:ext>
            </a:extLst>
          </p:cNvPr>
          <p:cNvPicPr>
            <a:picLocks noChangeAspect="1"/>
          </p:cNvPicPr>
          <p:nvPr userDrawn="1"/>
        </p:nvPicPr>
        <p:blipFill>
          <a:blip r:embed="rId2"/>
          <a:stretch>
            <a:fillRect/>
          </a:stretch>
        </p:blipFill>
        <p:spPr>
          <a:xfrm>
            <a:off x="8887611" y="5460995"/>
            <a:ext cx="2600094" cy="130193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ingle Column – Blank (Berry)">
  <p:cSld name="CUSTOM_4_2_1">
    <p:spTree>
      <p:nvGrpSpPr>
        <p:cNvPr id="1" name="Shape 82"/>
        <p:cNvGrpSpPr/>
        <p:nvPr/>
      </p:nvGrpSpPr>
      <p:grpSpPr>
        <a:xfrm>
          <a:off x="0" y="0"/>
          <a:ext cx="0" cy="0"/>
          <a:chOff x="0" y="0"/>
          <a:chExt cx="0" cy="0"/>
        </a:xfrm>
      </p:grpSpPr>
      <p:sp>
        <p:nvSpPr>
          <p:cNvPr id="83" name="Google Shape;83;p21"/>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84" name="Google Shape;84;p21"/>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85" name="Google Shape;85;p21"/>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Title (Berry)">
  <p:cSld name="CUSTOM_15">
    <p:bg>
      <p:bgPr>
        <a:solidFill>
          <a:srgbClr val="1C7ABA"/>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10000"/>
          </a:blip>
          <a:stretch>
            <a:fillRect/>
          </a:stretch>
        </p:blipFill>
        <p:spPr>
          <a:xfrm>
            <a:off x="6013000" y="-64550"/>
            <a:ext cx="6179000" cy="6609575"/>
          </a:xfrm>
          <a:prstGeom prst="rect">
            <a:avLst/>
          </a:prstGeom>
          <a:noFill/>
          <a:ln>
            <a:noFill/>
          </a:ln>
        </p:spPr>
      </p:pic>
      <p:sp>
        <p:nvSpPr>
          <p:cNvPr id="16" name="Google Shape;16;p3"/>
          <p:cNvSpPr txBox="1">
            <a:spLocks noGrp="1"/>
          </p:cNvSpPr>
          <p:nvPr>
            <p:ph type="title"/>
          </p:nvPr>
        </p:nvSpPr>
        <p:spPr>
          <a:xfrm>
            <a:off x="789150" y="2475025"/>
            <a:ext cx="10613700" cy="119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6000">
                <a:solidFill>
                  <a:srgbClr val="FFFFFF"/>
                </a:solidFill>
                <a:latin typeface="Nunito Sans Black"/>
                <a:ea typeface="Nunito Sans Black"/>
                <a:cs typeface="Nunito Sans Black"/>
                <a:sym typeface="Nunito Sans Black"/>
              </a:defRPr>
            </a:lvl1pPr>
            <a:lvl2pPr lvl="1" algn="ctr" rtl="0">
              <a:spcBef>
                <a:spcPts val="0"/>
              </a:spcBef>
              <a:spcAft>
                <a:spcPts val="0"/>
              </a:spcAft>
              <a:buNone/>
              <a:defRPr sz="60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60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60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60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60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60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60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6000">
                <a:solidFill>
                  <a:srgbClr val="FFFFFF"/>
                </a:solidFill>
                <a:latin typeface="Montserrat Black"/>
                <a:ea typeface="Montserrat Black"/>
                <a:cs typeface="Montserrat Black"/>
                <a:sym typeface="Montserrat Black"/>
              </a:defRPr>
            </a:lvl9pPr>
          </a:lstStyle>
          <a:p>
            <a:endParaRPr/>
          </a:p>
        </p:txBody>
      </p:sp>
      <p:sp>
        <p:nvSpPr>
          <p:cNvPr id="17" name="Google Shape;17;p3"/>
          <p:cNvSpPr txBox="1">
            <a:spLocks noGrp="1"/>
          </p:cNvSpPr>
          <p:nvPr>
            <p:ph type="subTitle" idx="1"/>
          </p:nvPr>
        </p:nvSpPr>
        <p:spPr>
          <a:xfrm>
            <a:off x="789000" y="3643525"/>
            <a:ext cx="10613700" cy="105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FFFFFF"/>
                </a:solidFill>
                <a:latin typeface="Nunito Sans SemiBold"/>
                <a:ea typeface="Nunito Sans SemiBold"/>
                <a:cs typeface="Nunito Sans SemiBold"/>
                <a:sym typeface="Nunito Sans SemiBold"/>
              </a:defRPr>
            </a:lvl1pPr>
            <a:lvl2pPr lvl="1" rtl="0">
              <a:spcBef>
                <a:spcPts val="0"/>
              </a:spcBef>
              <a:spcAft>
                <a:spcPts val="0"/>
              </a:spcAft>
              <a:buNone/>
              <a:defRPr sz="1800">
                <a:latin typeface="Nunito Sans"/>
                <a:ea typeface="Nunito Sans"/>
                <a:cs typeface="Nunito Sans"/>
                <a:sym typeface="Nunito Sans"/>
              </a:defRPr>
            </a:lvl2pPr>
            <a:lvl3pPr lvl="2" rtl="0">
              <a:spcBef>
                <a:spcPts val="0"/>
              </a:spcBef>
              <a:spcAft>
                <a:spcPts val="0"/>
              </a:spcAft>
              <a:buNone/>
              <a:defRPr sz="1800">
                <a:latin typeface="Nunito Sans"/>
                <a:ea typeface="Nunito Sans"/>
                <a:cs typeface="Nunito Sans"/>
                <a:sym typeface="Nunito Sans"/>
              </a:defRPr>
            </a:lvl3pPr>
            <a:lvl4pPr lvl="3" rtl="0">
              <a:spcBef>
                <a:spcPts val="0"/>
              </a:spcBef>
              <a:spcAft>
                <a:spcPts val="0"/>
              </a:spcAft>
              <a:buNone/>
              <a:defRPr sz="1800">
                <a:latin typeface="Nunito Sans"/>
                <a:ea typeface="Nunito Sans"/>
                <a:cs typeface="Nunito Sans"/>
                <a:sym typeface="Nunito Sans"/>
              </a:defRPr>
            </a:lvl4pPr>
            <a:lvl5pPr lvl="4" rtl="0">
              <a:spcBef>
                <a:spcPts val="0"/>
              </a:spcBef>
              <a:spcAft>
                <a:spcPts val="0"/>
              </a:spcAft>
              <a:buNone/>
              <a:defRPr sz="1800">
                <a:latin typeface="Nunito Sans"/>
                <a:ea typeface="Nunito Sans"/>
                <a:cs typeface="Nunito Sans"/>
                <a:sym typeface="Nunito Sans"/>
              </a:defRPr>
            </a:lvl5pPr>
            <a:lvl6pPr lvl="5" rtl="0">
              <a:spcBef>
                <a:spcPts val="0"/>
              </a:spcBef>
              <a:spcAft>
                <a:spcPts val="0"/>
              </a:spcAft>
              <a:buNone/>
              <a:defRPr sz="1800">
                <a:latin typeface="Nunito Sans"/>
                <a:ea typeface="Nunito Sans"/>
                <a:cs typeface="Nunito Sans"/>
                <a:sym typeface="Nunito Sans"/>
              </a:defRPr>
            </a:lvl6pPr>
            <a:lvl7pPr lvl="6" rtl="0">
              <a:spcBef>
                <a:spcPts val="0"/>
              </a:spcBef>
              <a:spcAft>
                <a:spcPts val="0"/>
              </a:spcAft>
              <a:buNone/>
              <a:defRPr sz="1800">
                <a:latin typeface="Nunito Sans"/>
                <a:ea typeface="Nunito Sans"/>
                <a:cs typeface="Nunito Sans"/>
                <a:sym typeface="Nunito Sans"/>
              </a:defRPr>
            </a:lvl7pPr>
            <a:lvl8pPr lvl="7" rtl="0">
              <a:spcBef>
                <a:spcPts val="0"/>
              </a:spcBef>
              <a:spcAft>
                <a:spcPts val="0"/>
              </a:spcAft>
              <a:buNone/>
              <a:defRPr sz="1800">
                <a:latin typeface="Nunito Sans"/>
                <a:ea typeface="Nunito Sans"/>
                <a:cs typeface="Nunito Sans"/>
                <a:sym typeface="Nunito Sans"/>
              </a:defRPr>
            </a:lvl8pPr>
            <a:lvl9pPr lvl="8" rtl="0">
              <a:spcBef>
                <a:spcPts val="0"/>
              </a:spcBef>
              <a:spcAft>
                <a:spcPts val="0"/>
              </a:spcAft>
              <a:buNone/>
              <a:defRPr sz="1800">
                <a:latin typeface="Nunito Sans"/>
                <a:ea typeface="Nunito Sans"/>
                <a:cs typeface="Nunito Sans"/>
                <a:sym typeface="Nunito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ngle Column – Plant Bottom Left">
  <p:cSld name="CUSTOM_12">
    <p:spTree>
      <p:nvGrpSpPr>
        <p:cNvPr id="1" name="Shape 86"/>
        <p:cNvGrpSpPr/>
        <p:nvPr/>
      </p:nvGrpSpPr>
      <p:grpSpPr>
        <a:xfrm>
          <a:off x="0" y="0"/>
          <a:ext cx="0" cy="0"/>
          <a:chOff x="0" y="0"/>
          <a:chExt cx="0" cy="0"/>
        </a:xfrm>
      </p:grpSpPr>
      <p:pic>
        <p:nvPicPr>
          <p:cNvPr id="87" name="Google Shape;87;p22"/>
          <p:cNvPicPr preferRelativeResize="0"/>
          <p:nvPr/>
        </p:nvPicPr>
        <p:blipFill rotWithShape="1">
          <a:blip r:embed="rId2">
            <a:alphaModFix/>
          </a:blip>
          <a:srcRect l="22342" t="380" b="36228"/>
          <a:stretch/>
        </p:blipFill>
        <p:spPr>
          <a:xfrm>
            <a:off x="0" y="3432350"/>
            <a:ext cx="2797951" cy="3425653"/>
          </a:xfrm>
          <a:prstGeom prst="rect">
            <a:avLst/>
          </a:prstGeom>
          <a:noFill/>
          <a:ln>
            <a:noFill/>
          </a:ln>
        </p:spPr>
      </p:pic>
      <p:sp>
        <p:nvSpPr>
          <p:cNvPr id="88" name="Google Shape;88;p22"/>
          <p:cNvSpPr txBox="1">
            <a:spLocks noGrp="1"/>
          </p:cNvSpPr>
          <p:nvPr>
            <p:ph type="body" idx="1"/>
          </p:nvPr>
        </p:nvSpPr>
        <p:spPr>
          <a:xfrm>
            <a:off x="2295750" y="2325725"/>
            <a:ext cx="7600500" cy="38739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89" name="Google Shape;89;p22"/>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90" name="Google Shape;90;p22"/>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ngle Column – Plant Top Left">
  <p:cSld name="CUSTOM_5">
    <p:spTree>
      <p:nvGrpSpPr>
        <p:cNvPr id="1" name="Shape 91"/>
        <p:cNvGrpSpPr/>
        <p:nvPr/>
      </p:nvGrpSpPr>
      <p:grpSpPr>
        <a:xfrm>
          <a:off x="0" y="0"/>
          <a:ext cx="0" cy="0"/>
          <a:chOff x="0" y="0"/>
          <a:chExt cx="0" cy="0"/>
        </a:xfrm>
      </p:grpSpPr>
      <p:pic>
        <p:nvPicPr>
          <p:cNvPr id="92" name="Google Shape;92;p23"/>
          <p:cNvPicPr preferRelativeResize="0"/>
          <p:nvPr/>
        </p:nvPicPr>
        <p:blipFill rotWithShape="1">
          <a:blip r:embed="rId2">
            <a:alphaModFix/>
          </a:blip>
          <a:srcRect l="17965" t="28983" b="6190"/>
          <a:stretch/>
        </p:blipFill>
        <p:spPr>
          <a:xfrm>
            <a:off x="0" y="0"/>
            <a:ext cx="3023200" cy="1543351"/>
          </a:xfrm>
          <a:prstGeom prst="rect">
            <a:avLst/>
          </a:prstGeom>
          <a:noFill/>
          <a:ln>
            <a:noFill/>
          </a:ln>
        </p:spPr>
      </p:pic>
      <p:sp>
        <p:nvSpPr>
          <p:cNvPr id="93" name="Google Shape;93;p23"/>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94" name="Google Shape;94;p23"/>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95" name="Google Shape;95;p23"/>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ingle Column – Plant Right">
  <p:cSld name="CUSTOM_6">
    <p:spTree>
      <p:nvGrpSpPr>
        <p:cNvPr id="1" name="Shape 96"/>
        <p:cNvGrpSpPr/>
        <p:nvPr/>
      </p:nvGrpSpPr>
      <p:grpSpPr>
        <a:xfrm>
          <a:off x="0" y="0"/>
          <a:ext cx="0" cy="0"/>
          <a:chOff x="0" y="0"/>
          <a:chExt cx="0" cy="0"/>
        </a:xfrm>
      </p:grpSpPr>
      <p:pic>
        <p:nvPicPr>
          <p:cNvPr id="97" name="Google Shape;97;p24"/>
          <p:cNvPicPr preferRelativeResize="0"/>
          <p:nvPr/>
        </p:nvPicPr>
        <p:blipFill rotWithShape="1">
          <a:blip r:embed="rId2">
            <a:alphaModFix/>
          </a:blip>
          <a:srcRect l="-3762" t="13364" r="81232" b="12346"/>
          <a:stretch/>
        </p:blipFill>
        <p:spPr>
          <a:xfrm>
            <a:off x="10394271" y="1770575"/>
            <a:ext cx="1803026" cy="3065425"/>
          </a:xfrm>
          <a:prstGeom prst="rect">
            <a:avLst/>
          </a:prstGeom>
          <a:noFill/>
          <a:ln>
            <a:noFill/>
          </a:ln>
        </p:spPr>
      </p:pic>
      <p:sp>
        <p:nvSpPr>
          <p:cNvPr id="98" name="Google Shape;98;p24"/>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99" name="Google Shape;99;p24"/>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00" name="Google Shape;100;p24"/>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ingle Column – Orchid (Berry)">
  <p:cSld name="CUSTOM_6_2">
    <p:spTree>
      <p:nvGrpSpPr>
        <p:cNvPr id="1" name="Shape 101"/>
        <p:cNvGrpSpPr/>
        <p:nvPr/>
      </p:nvGrpSpPr>
      <p:grpSpPr>
        <a:xfrm>
          <a:off x="0" y="0"/>
          <a:ext cx="0" cy="0"/>
          <a:chOff x="0" y="0"/>
          <a:chExt cx="0" cy="0"/>
        </a:xfrm>
      </p:grpSpPr>
      <p:pic>
        <p:nvPicPr>
          <p:cNvPr id="102" name="Google Shape;102;p25"/>
          <p:cNvPicPr preferRelativeResize="0"/>
          <p:nvPr/>
        </p:nvPicPr>
        <p:blipFill>
          <a:blip r:embed="rId2">
            <a:alphaModFix/>
          </a:blip>
          <a:stretch>
            <a:fillRect/>
          </a:stretch>
        </p:blipFill>
        <p:spPr>
          <a:xfrm rot="632027">
            <a:off x="8593825" y="3160750"/>
            <a:ext cx="3857851" cy="3857851"/>
          </a:xfrm>
          <a:prstGeom prst="rect">
            <a:avLst/>
          </a:prstGeom>
          <a:noFill/>
          <a:ln>
            <a:noFill/>
          </a:ln>
        </p:spPr>
      </p:pic>
      <p:sp>
        <p:nvSpPr>
          <p:cNvPr id="103" name="Google Shape;103;p25"/>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04" name="Google Shape;104;p25"/>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05" name="Google Shape;105;p25"/>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ingle Column – Flower (Berry)">
  <p:cSld name="CUSTOM_6_2_1">
    <p:spTree>
      <p:nvGrpSpPr>
        <p:cNvPr id="1" name="Shape 106"/>
        <p:cNvGrpSpPr/>
        <p:nvPr/>
      </p:nvGrpSpPr>
      <p:grpSpPr>
        <a:xfrm>
          <a:off x="0" y="0"/>
          <a:ext cx="0" cy="0"/>
          <a:chOff x="0" y="0"/>
          <a:chExt cx="0" cy="0"/>
        </a:xfrm>
      </p:grpSpPr>
      <p:sp>
        <p:nvSpPr>
          <p:cNvPr id="107" name="Google Shape;107;p26"/>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08" name="Google Shape;108;p26"/>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09" name="Google Shape;109;p26"/>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pic>
        <p:nvPicPr>
          <p:cNvPr id="110" name="Google Shape;110;p26"/>
          <p:cNvPicPr preferRelativeResize="0"/>
          <p:nvPr/>
        </p:nvPicPr>
        <p:blipFill>
          <a:blip r:embed="rId2">
            <a:alphaModFix/>
          </a:blip>
          <a:stretch>
            <a:fillRect/>
          </a:stretch>
        </p:blipFill>
        <p:spPr>
          <a:xfrm>
            <a:off x="-2000300" y="3956750"/>
            <a:ext cx="4672425" cy="46724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s – Plant Top Right">
  <p:cSld name="CUSTOM_8">
    <p:spTree>
      <p:nvGrpSpPr>
        <p:cNvPr id="1" name="Shape 111"/>
        <p:cNvGrpSpPr/>
        <p:nvPr/>
      </p:nvGrpSpPr>
      <p:grpSpPr>
        <a:xfrm>
          <a:off x="0" y="0"/>
          <a:ext cx="0" cy="0"/>
          <a:chOff x="0" y="0"/>
          <a:chExt cx="0" cy="0"/>
        </a:xfrm>
      </p:grpSpPr>
      <p:pic>
        <p:nvPicPr>
          <p:cNvPr id="112" name="Google Shape;112;p27"/>
          <p:cNvPicPr preferRelativeResize="0"/>
          <p:nvPr/>
        </p:nvPicPr>
        <p:blipFill rotWithShape="1">
          <a:blip r:embed="rId2">
            <a:alphaModFix/>
          </a:blip>
          <a:srcRect t="4242" r="10626"/>
          <a:stretch/>
        </p:blipFill>
        <p:spPr>
          <a:xfrm rot="-2700000">
            <a:off x="10903190" y="-417726"/>
            <a:ext cx="1931802" cy="2759258"/>
          </a:xfrm>
          <a:prstGeom prst="rect">
            <a:avLst/>
          </a:prstGeom>
          <a:noFill/>
          <a:ln>
            <a:noFill/>
          </a:ln>
        </p:spPr>
      </p:pic>
      <p:sp>
        <p:nvSpPr>
          <p:cNvPr id="113" name="Google Shape;113;p27"/>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14" name="Google Shape;114;p27"/>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15" name="Google Shape;115;p27"/>
          <p:cNvSpPr txBox="1">
            <a:spLocks noGrp="1"/>
          </p:cNvSpPr>
          <p:nvPr>
            <p:ph type="body" idx="2"/>
          </p:nvPr>
        </p:nvSpPr>
        <p:spPr>
          <a:xfrm>
            <a:off x="1737600"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16" name="Google Shape;116;p27"/>
          <p:cNvSpPr txBox="1">
            <a:spLocks noGrp="1"/>
          </p:cNvSpPr>
          <p:nvPr>
            <p:ph type="body" idx="3"/>
          </p:nvPr>
        </p:nvSpPr>
        <p:spPr>
          <a:xfrm>
            <a:off x="6387298"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lumns – Blank">
  <p:cSld name="CUSTOM_8_2">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19" name="Google Shape;119;p28"/>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20" name="Google Shape;120;p28"/>
          <p:cNvSpPr txBox="1">
            <a:spLocks noGrp="1"/>
          </p:cNvSpPr>
          <p:nvPr>
            <p:ph type="body" idx="2"/>
          </p:nvPr>
        </p:nvSpPr>
        <p:spPr>
          <a:xfrm>
            <a:off x="1890000" y="2397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21" name="Google Shape;121;p28"/>
          <p:cNvSpPr txBox="1">
            <a:spLocks noGrp="1"/>
          </p:cNvSpPr>
          <p:nvPr>
            <p:ph type="body" idx="3"/>
          </p:nvPr>
        </p:nvSpPr>
        <p:spPr>
          <a:xfrm>
            <a:off x="6539698" y="2397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pic>
        <p:nvPicPr>
          <p:cNvPr id="2" name="Picture 1" descr="A picture containing food, drawing, game&#10;&#10;Description automatically generated">
            <a:extLst>
              <a:ext uri="{FF2B5EF4-FFF2-40B4-BE49-F238E27FC236}">
                <a16:creationId xmlns:a16="http://schemas.microsoft.com/office/drawing/2014/main" id="{D71CD8D9-E177-4528-B691-FA2430733244}"/>
              </a:ext>
            </a:extLst>
          </p:cNvPr>
          <p:cNvPicPr>
            <a:picLocks noChangeAspect="1"/>
          </p:cNvPicPr>
          <p:nvPr userDrawn="1"/>
        </p:nvPicPr>
        <p:blipFill>
          <a:blip r:embed="rId2"/>
          <a:stretch>
            <a:fillRect/>
          </a:stretch>
        </p:blipFill>
        <p:spPr>
          <a:xfrm>
            <a:off x="9194157" y="5533672"/>
            <a:ext cx="2648655" cy="1324328"/>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lumns – Blank (Berry)">
  <p:cSld name="CUSTOM_8_2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24" name="Google Shape;124;p29"/>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25" name="Google Shape;125;p29"/>
          <p:cNvSpPr txBox="1">
            <a:spLocks noGrp="1"/>
          </p:cNvSpPr>
          <p:nvPr>
            <p:ph type="body" idx="2"/>
          </p:nvPr>
        </p:nvSpPr>
        <p:spPr>
          <a:xfrm>
            <a:off x="1890000" y="2397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26" name="Google Shape;126;p29"/>
          <p:cNvSpPr txBox="1">
            <a:spLocks noGrp="1"/>
          </p:cNvSpPr>
          <p:nvPr>
            <p:ph type="body" idx="3"/>
          </p:nvPr>
        </p:nvSpPr>
        <p:spPr>
          <a:xfrm>
            <a:off x="6539698" y="2397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lumns – Orchid (Berry)">
  <p:cSld name="CUSTOM_8_2_1_1">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29" name="Google Shape;129;p30"/>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30" name="Google Shape;130;p30"/>
          <p:cNvSpPr txBox="1">
            <a:spLocks noGrp="1"/>
          </p:cNvSpPr>
          <p:nvPr>
            <p:ph type="body" idx="2"/>
          </p:nvPr>
        </p:nvSpPr>
        <p:spPr>
          <a:xfrm>
            <a:off x="1890000" y="2397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31" name="Google Shape;131;p30"/>
          <p:cNvSpPr txBox="1">
            <a:spLocks noGrp="1"/>
          </p:cNvSpPr>
          <p:nvPr>
            <p:ph type="body" idx="3"/>
          </p:nvPr>
        </p:nvSpPr>
        <p:spPr>
          <a:xfrm>
            <a:off x="6539698" y="2397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pic>
        <p:nvPicPr>
          <p:cNvPr id="132" name="Google Shape;132;p30"/>
          <p:cNvPicPr preferRelativeResize="0"/>
          <p:nvPr/>
        </p:nvPicPr>
        <p:blipFill>
          <a:blip r:embed="rId2">
            <a:alphaModFix/>
          </a:blip>
          <a:stretch>
            <a:fillRect/>
          </a:stretch>
        </p:blipFill>
        <p:spPr>
          <a:xfrm rot="2195185">
            <a:off x="9695500" y="645300"/>
            <a:ext cx="3234628" cy="323462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ingle Column – Plant Bottom Left">
  <p:cSld name="CUSTOM_9">
    <p:spTree>
      <p:nvGrpSpPr>
        <p:cNvPr id="1" name="Shape 133"/>
        <p:cNvGrpSpPr/>
        <p:nvPr/>
      </p:nvGrpSpPr>
      <p:grpSpPr>
        <a:xfrm>
          <a:off x="0" y="0"/>
          <a:ext cx="0" cy="0"/>
          <a:chOff x="0" y="0"/>
          <a:chExt cx="0" cy="0"/>
        </a:xfrm>
      </p:grpSpPr>
      <p:pic>
        <p:nvPicPr>
          <p:cNvPr id="134" name="Google Shape;134;p31"/>
          <p:cNvPicPr preferRelativeResize="0"/>
          <p:nvPr/>
        </p:nvPicPr>
        <p:blipFill rotWithShape="1">
          <a:blip r:embed="rId2">
            <a:alphaModFix/>
          </a:blip>
          <a:srcRect l="84679" b="25711"/>
          <a:stretch/>
        </p:blipFill>
        <p:spPr>
          <a:xfrm>
            <a:off x="-1" y="3364625"/>
            <a:ext cx="1226049" cy="3065425"/>
          </a:xfrm>
          <a:prstGeom prst="rect">
            <a:avLst/>
          </a:prstGeom>
          <a:noFill/>
          <a:ln>
            <a:noFill/>
          </a:ln>
        </p:spPr>
      </p:pic>
      <p:sp>
        <p:nvSpPr>
          <p:cNvPr id="135" name="Google Shape;135;p31"/>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36" name="Google Shape;136;p31"/>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37" name="Google Shape;137;p31"/>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CUSTOM_13">
    <p:spTree>
      <p:nvGrpSpPr>
        <p:cNvPr id="1" name="Shape 18"/>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ingle Column – Plant Top Right">
  <p:cSld name="CUSTOM_10">
    <p:spTree>
      <p:nvGrpSpPr>
        <p:cNvPr id="1" name="Shape 138"/>
        <p:cNvGrpSpPr/>
        <p:nvPr/>
      </p:nvGrpSpPr>
      <p:grpSpPr>
        <a:xfrm>
          <a:off x="0" y="0"/>
          <a:ext cx="0" cy="0"/>
          <a:chOff x="0" y="0"/>
          <a:chExt cx="0" cy="0"/>
        </a:xfrm>
      </p:grpSpPr>
      <p:pic>
        <p:nvPicPr>
          <p:cNvPr id="139" name="Google Shape;139;p32"/>
          <p:cNvPicPr preferRelativeResize="0"/>
          <p:nvPr/>
        </p:nvPicPr>
        <p:blipFill rotWithShape="1">
          <a:blip r:embed="rId2">
            <a:alphaModFix/>
          </a:blip>
          <a:srcRect l="-3762" t="13364" r="81232" b="12346"/>
          <a:stretch/>
        </p:blipFill>
        <p:spPr>
          <a:xfrm rot="-5400000">
            <a:off x="9757771" y="-664342"/>
            <a:ext cx="1803026" cy="3065425"/>
          </a:xfrm>
          <a:prstGeom prst="rect">
            <a:avLst/>
          </a:prstGeom>
          <a:noFill/>
          <a:ln>
            <a:noFill/>
          </a:ln>
        </p:spPr>
      </p:pic>
      <p:sp>
        <p:nvSpPr>
          <p:cNvPr id="140" name="Google Shape;140;p32"/>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41" name="Google Shape;141;p32"/>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42" name="Google Shape;142;p32"/>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pic>
        <p:nvPicPr>
          <p:cNvPr id="2" name="Picture 1" descr="A picture containing food, drawing, game&#10;&#10;Description automatically generated">
            <a:extLst>
              <a:ext uri="{FF2B5EF4-FFF2-40B4-BE49-F238E27FC236}">
                <a16:creationId xmlns:a16="http://schemas.microsoft.com/office/drawing/2014/main" id="{785E2086-E260-41B8-B4F6-4AE1A68DF84D}"/>
              </a:ext>
            </a:extLst>
          </p:cNvPr>
          <p:cNvPicPr>
            <a:picLocks noChangeAspect="1"/>
          </p:cNvPicPr>
          <p:nvPr userDrawn="1"/>
        </p:nvPicPr>
        <p:blipFill>
          <a:blip r:embed="rId3"/>
          <a:stretch>
            <a:fillRect/>
          </a:stretch>
        </p:blipFill>
        <p:spPr>
          <a:xfrm>
            <a:off x="9194157" y="5533672"/>
            <a:ext cx="2648655" cy="132432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lumns – Plant Bottom">
  <p:cSld name="CUSTOM_4_1">
    <p:spTree>
      <p:nvGrpSpPr>
        <p:cNvPr id="1" name="Shape 143"/>
        <p:cNvGrpSpPr/>
        <p:nvPr/>
      </p:nvGrpSpPr>
      <p:grpSpPr>
        <a:xfrm>
          <a:off x="0" y="0"/>
          <a:ext cx="0" cy="0"/>
          <a:chOff x="0" y="0"/>
          <a:chExt cx="0" cy="0"/>
        </a:xfrm>
      </p:grpSpPr>
      <p:pic>
        <p:nvPicPr>
          <p:cNvPr id="144" name="Google Shape;144;p33"/>
          <p:cNvPicPr preferRelativeResize="0"/>
          <p:nvPr/>
        </p:nvPicPr>
        <p:blipFill rotWithShape="1">
          <a:blip r:embed="rId2">
            <a:alphaModFix/>
          </a:blip>
          <a:srcRect b="49997"/>
          <a:stretch/>
        </p:blipFill>
        <p:spPr>
          <a:xfrm>
            <a:off x="4051467" y="5052175"/>
            <a:ext cx="4089065" cy="1805829"/>
          </a:xfrm>
          <a:prstGeom prst="rect">
            <a:avLst/>
          </a:prstGeom>
          <a:noFill/>
          <a:ln>
            <a:noFill/>
          </a:ln>
        </p:spPr>
      </p:pic>
      <p:sp>
        <p:nvSpPr>
          <p:cNvPr id="145" name="Google Shape;145;p33"/>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46" name="Google Shape;146;p33"/>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47" name="Google Shape;147;p33"/>
          <p:cNvSpPr txBox="1">
            <a:spLocks noGrp="1"/>
          </p:cNvSpPr>
          <p:nvPr>
            <p:ph type="body" idx="2"/>
          </p:nvPr>
        </p:nvSpPr>
        <p:spPr>
          <a:xfrm>
            <a:off x="1737600" y="2016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48" name="Google Shape;148;p33"/>
          <p:cNvSpPr txBox="1">
            <a:spLocks noGrp="1"/>
          </p:cNvSpPr>
          <p:nvPr>
            <p:ph type="body" idx="3"/>
          </p:nvPr>
        </p:nvSpPr>
        <p:spPr>
          <a:xfrm>
            <a:off x="6387298" y="2016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lumns – Flower Bottom (Berry)">
  <p:cSld name="CUSTOM_4_1_1">
    <p:spTree>
      <p:nvGrpSpPr>
        <p:cNvPr id="1" name="Shape 149"/>
        <p:cNvGrpSpPr/>
        <p:nvPr/>
      </p:nvGrpSpPr>
      <p:grpSpPr>
        <a:xfrm>
          <a:off x="0" y="0"/>
          <a:ext cx="0" cy="0"/>
          <a:chOff x="0" y="0"/>
          <a:chExt cx="0" cy="0"/>
        </a:xfrm>
      </p:grpSpPr>
      <p:pic>
        <p:nvPicPr>
          <p:cNvPr id="150" name="Google Shape;150;p34"/>
          <p:cNvPicPr preferRelativeResize="0"/>
          <p:nvPr/>
        </p:nvPicPr>
        <p:blipFill>
          <a:blip r:embed="rId2">
            <a:alphaModFix/>
          </a:blip>
          <a:stretch>
            <a:fillRect/>
          </a:stretch>
        </p:blipFill>
        <p:spPr>
          <a:xfrm>
            <a:off x="4320075" y="5077800"/>
            <a:ext cx="3551850" cy="3551850"/>
          </a:xfrm>
          <a:prstGeom prst="rect">
            <a:avLst/>
          </a:prstGeom>
          <a:noFill/>
          <a:ln>
            <a:noFill/>
          </a:ln>
        </p:spPr>
      </p:pic>
      <p:sp>
        <p:nvSpPr>
          <p:cNvPr id="151" name="Google Shape;151;p34"/>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52" name="Google Shape;152;p34"/>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53" name="Google Shape;153;p34"/>
          <p:cNvSpPr txBox="1">
            <a:spLocks noGrp="1"/>
          </p:cNvSpPr>
          <p:nvPr>
            <p:ph type="body" idx="2"/>
          </p:nvPr>
        </p:nvSpPr>
        <p:spPr>
          <a:xfrm>
            <a:off x="1737600" y="2016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54" name="Google Shape;154;p34"/>
          <p:cNvSpPr txBox="1">
            <a:spLocks noGrp="1"/>
          </p:cNvSpPr>
          <p:nvPr>
            <p:ph type="body" idx="3"/>
          </p:nvPr>
        </p:nvSpPr>
        <p:spPr>
          <a:xfrm>
            <a:off x="6387298" y="2016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lumns – Plant Top Left">
  <p:cSld name="CUSTOM_5_1">
    <p:spTree>
      <p:nvGrpSpPr>
        <p:cNvPr id="1" name="Shape 155"/>
        <p:cNvGrpSpPr/>
        <p:nvPr/>
      </p:nvGrpSpPr>
      <p:grpSpPr>
        <a:xfrm>
          <a:off x="0" y="0"/>
          <a:ext cx="0" cy="0"/>
          <a:chOff x="0" y="0"/>
          <a:chExt cx="0" cy="0"/>
        </a:xfrm>
      </p:grpSpPr>
      <p:pic>
        <p:nvPicPr>
          <p:cNvPr id="156" name="Google Shape;156;p35"/>
          <p:cNvPicPr preferRelativeResize="0"/>
          <p:nvPr/>
        </p:nvPicPr>
        <p:blipFill rotWithShape="1">
          <a:blip r:embed="rId2">
            <a:alphaModFix/>
          </a:blip>
          <a:srcRect l="17965" t="28983" b="6190"/>
          <a:stretch/>
        </p:blipFill>
        <p:spPr>
          <a:xfrm>
            <a:off x="0" y="0"/>
            <a:ext cx="3023200" cy="1543351"/>
          </a:xfrm>
          <a:prstGeom prst="rect">
            <a:avLst/>
          </a:prstGeom>
          <a:noFill/>
          <a:ln>
            <a:noFill/>
          </a:ln>
        </p:spPr>
      </p:pic>
      <p:sp>
        <p:nvSpPr>
          <p:cNvPr id="157" name="Google Shape;157;p35"/>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58" name="Google Shape;158;p35"/>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59" name="Google Shape;159;p35"/>
          <p:cNvSpPr txBox="1">
            <a:spLocks noGrp="1"/>
          </p:cNvSpPr>
          <p:nvPr>
            <p:ph type="body" idx="2"/>
          </p:nvPr>
        </p:nvSpPr>
        <p:spPr>
          <a:xfrm>
            <a:off x="1737600"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60" name="Google Shape;160;p35"/>
          <p:cNvSpPr txBox="1">
            <a:spLocks noGrp="1"/>
          </p:cNvSpPr>
          <p:nvPr>
            <p:ph type="body" idx="3"/>
          </p:nvPr>
        </p:nvSpPr>
        <p:spPr>
          <a:xfrm>
            <a:off x="6387298"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lumns – Plant Right">
  <p:cSld name="CUSTOM_6_1">
    <p:spTree>
      <p:nvGrpSpPr>
        <p:cNvPr id="1" name="Shape 161"/>
        <p:cNvGrpSpPr/>
        <p:nvPr/>
      </p:nvGrpSpPr>
      <p:grpSpPr>
        <a:xfrm>
          <a:off x="0" y="0"/>
          <a:ext cx="0" cy="0"/>
          <a:chOff x="0" y="0"/>
          <a:chExt cx="0" cy="0"/>
        </a:xfrm>
      </p:grpSpPr>
      <p:pic>
        <p:nvPicPr>
          <p:cNvPr id="162" name="Google Shape;162;p36"/>
          <p:cNvPicPr preferRelativeResize="0"/>
          <p:nvPr/>
        </p:nvPicPr>
        <p:blipFill rotWithShape="1">
          <a:blip r:embed="rId2">
            <a:alphaModFix/>
          </a:blip>
          <a:srcRect l="-3762" t="13364" r="81232" b="12346"/>
          <a:stretch/>
        </p:blipFill>
        <p:spPr>
          <a:xfrm>
            <a:off x="10394271" y="1770575"/>
            <a:ext cx="1803026" cy="3065425"/>
          </a:xfrm>
          <a:prstGeom prst="rect">
            <a:avLst/>
          </a:prstGeom>
          <a:noFill/>
          <a:ln>
            <a:noFill/>
          </a:ln>
        </p:spPr>
      </p:pic>
      <p:sp>
        <p:nvSpPr>
          <p:cNvPr id="163" name="Google Shape;163;p36"/>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64" name="Google Shape;164;p36"/>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65" name="Google Shape;165;p36"/>
          <p:cNvSpPr txBox="1">
            <a:spLocks noGrp="1"/>
          </p:cNvSpPr>
          <p:nvPr>
            <p:ph type="body" idx="2"/>
          </p:nvPr>
        </p:nvSpPr>
        <p:spPr>
          <a:xfrm>
            <a:off x="1737600"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66" name="Google Shape;166;p36"/>
          <p:cNvSpPr txBox="1">
            <a:spLocks noGrp="1"/>
          </p:cNvSpPr>
          <p:nvPr>
            <p:ph type="body" idx="3"/>
          </p:nvPr>
        </p:nvSpPr>
        <p:spPr>
          <a:xfrm>
            <a:off x="6387298"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lumns – Plant Bottom Left">
  <p:cSld name="CUSTOM_9_1">
    <p:spTree>
      <p:nvGrpSpPr>
        <p:cNvPr id="1" name="Shape 173"/>
        <p:cNvGrpSpPr/>
        <p:nvPr/>
      </p:nvGrpSpPr>
      <p:grpSpPr>
        <a:xfrm>
          <a:off x="0" y="0"/>
          <a:ext cx="0" cy="0"/>
          <a:chOff x="0" y="0"/>
          <a:chExt cx="0" cy="0"/>
        </a:xfrm>
      </p:grpSpPr>
      <p:pic>
        <p:nvPicPr>
          <p:cNvPr id="174" name="Google Shape;174;p38"/>
          <p:cNvPicPr preferRelativeResize="0"/>
          <p:nvPr/>
        </p:nvPicPr>
        <p:blipFill rotWithShape="1">
          <a:blip r:embed="rId2">
            <a:alphaModFix/>
          </a:blip>
          <a:srcRect l="84679" b="25711"/>
          <a:stretch/>
        </p:blipFill>
        <p:spPr>
          <a:xfrm>
            <a:off x="-1" y="3364625"/>
            <a:ext cx="1226049" cy="3065425"/>
          </a:xfrm>
          <a:prstGeom prst="rect">
            <a:avLst/>
          </a:prstGeom>
          <a:noFill/>
          <a:ln>
            <a:noFill/>
          </a:ln>
        </p:spPr>
      </p:pic>
      <p:sp>
        <p:nvSpPr>
          <p:cNvPr id="175" name="Google Shape;175;p38"/>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76" name="Google Shape;176;p38"/>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77" name="Google Shape;177;p38"/>
          <p:cNvSpPr txBox="1">
            <a:spLocks noGrp="1"/>
          </p:cNvSpPr>
          <p:nvPr>
            <p:ph type="body" idx="2"/>
          </p:nvPr>
        </p:nvSpPr>
        <p:spPr>
          <a:xfrm>
            <a:off x="1737600"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78" name="Google Shape;178;p38"/>
          <p:cNvSpPr txBox="1">
            <a:spLocks noGrp="1"/>
          </p:cNvSpPr>
          <p:nvPr>
            <p:ph type="body" idx="3"/>
          </p:nvPr>
        </p:nvSpPr>
        <p:spPr>
          <a:xfrm>
            <a:off x="6387298"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lumns – Plant Top Right">
  <p:cSld name="CUSTOM_10_1">
    <p:spTree>
      <p:nvGrpSpPr>
        <p:cNvPr id="1" name="Shape 179"/>
        <p:cNvGrpSpPr/>
        <p:nvPr/>
      </p:nvGrpSpPr>
      <p:grpSpPr>
        <a:xfrm>
          <a:off x="0" y="0"/>
          <a:ext cx="0" cy="0"/>
          <a:chOff x="0" y="0"/>
          <a:chExt cx="0" cy="0"/>
        </a:xfrm>
      </p:grpSpPr>
      <p:sp>
        <p:nvSpPr>
          <p:cNvPr id="180" name="Google Shape;180;p39"/>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81" name="Google Shape;181;p39"/>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82" name="Google Shape;182;p39"/>
          <p:cNvSpPr txBox="1">
            <a:spLocks noGrp="1"/>
          </p:cNvSpPr>
          <p:nvPr>
            <p:ph type="body" idx="2"/>
          </p:nvPr>
        </p:nvSpPr>
        <p:spPr>
          <a:xfrm>
            <a:off x="1737600"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83" name="Google Shape;183;p39"/>
          <p:cNvSpPr txBox="1">
            <a:spLocks noGrp="1"/>
          </p:cNvSpPr>
          <p:nvPr>
            <p:ph type="body" idx="3"/>
          </p:nvPr>
        </p:nvSpPr>
        <p:spPr>
          <a:xfrm>
            <a:off x="6387298"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pic>
        <p:nvPicPr>
          <p:cNvPr id="184" name="Google Shape;184;p39"/>
          <p:cNvPicPr preferRelativeResize="0"/>
          <p:nvPr/>
        </p:nvPicPr>
        <p:blipFill rotWithShape="1">
          <a:blip r:embed="rId2">
            <a:alphaModFix/>
          </a:blip>
          <a:srcRect l="-3762" t="13364" r="81232" b="12346"/>
          <a:stretch/>
        </p:blipFill>
        <p:spPr>
          <a:xfrm rot="-5400000">
            <a:off x="9757771" y="-664342"/>
            <a:ext cx="1803026" cy="30654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Columns">
  <p:cSld name="CUSTOM_10_1_1">
    <p:spTree>
      <p:nvGrpSpPr>
        <p:cNvPr id="1" name="Shape 185"/>
        <p:cNvGrpSpPr/>
        <p:nvPr/>
      </p:nvGrpSpPr>
      <p:grpSpPr>
        <a:xfrm>
          <a:off x="0" y="0"/>
          <a:ext cx="0" cy="0"/>
          <a:chOff x="0" y="0"/>
          <a:chExt cx="0" cy="0"/>
        </a:xfrm>
      </p:grpSpPr>
      <p:sp>
        <p:nvSpPr>
          <p:cNvPr id="186" name="Google Shape;186;p40"/>
          <p:cNvSpPr txBox="1">
            <a:spLocks noGrp="1"/>
          </p:cNvSpPr>
          <p:nvPr>
            <p:ph type="body" idx="1"/>
          </p:nvPr>
        </p:nvSpPr>
        <p:spPr>
          <a:xfrm>
            <a:off x="828175"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87" name="Google Shape;187;p40"/>
          <p:cNvSpPr txBox="1">
            <a:spLocks noGrp="1"/>
          </p:cNvSpPr>
          <p:nvPr>
            <p:ph type="body" idx="2"/>
          </p:nvPr>
        </p:nvSpPr>
        <p:spPr>
          <a:xfrm>
            <a:off x="3437700"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88" name="Google Shape;188;p40"/>
          <p:cNvSpPr txBox="1">
            <a:spLocks noGrp="1"/>
          </p:cNvSpPr>
          <p:nvPr>
            <p:ph type="body" idx="3"/>
          </p:nvPr>
        </p:nvSpPr>
        <p:spPr>
          <a:xfrm>
            <a:off x="6047225"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89" name="Google Shape;189;p40"/>
          <p:cNvSpPr txBox="1">
            <a:spLocks noGrp="1"/>
          </p:cNvSpPr>
          <p:nvPr>
            <p:ph type="body" idx="4"/>
          </p:nvPr>
        </p:nvSpPr>
        <p:spPr>
          <a:xfrm>
            <a:off x="8656750"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90" name="Google Shape;190;p40"/>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91" name="Google Shape;191;p40"/>
          <p:cNvSpPr txBox="1">
            <a:spLocks noGrp="1"/>
          </p:cNvSpPr>
          <p:nvPr>
            <p:ph type="subTitle" idx="5"/>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pic>
        <p:nvPicPr>
          <p:cNvPr id="2" name="Picture 1" descr="A picture containing food, drawing, game&#10;&#10;Description automatically generated">
            <a:extLst>
              <a:ext uri="{FF2B5EF4-FFF2-40B4-BE49-F238E27FC236}">
                <a16:creationId xmlns:a16="http://schemas.microsoft.com/office/drawing/2014/main" id="{40FA90AC-550F-4835-B1DB-3388806D755E}"/>
              </a:ext>
            </a:extLst>
          </p:cNvPr>
          <p:cNvPicPr>
            <a:picLocks noChangeAspect="1"/>
          </p:cNvPicPr>
          <p:nvPr userDrawn="1"/>
        </p:nvPicPr>
        <p:blipFill>
          <a:blip r:embed="rId2"/>
          <a:stretch>
            <a:fillRect/>
          </a:stretch>
        </p:blipFill>
        <p:spPr>
          <a:xfrm>
            <a:off x="9194157" y="5533672"/>
            <a:ext cx="2648655" cy="1324328"/>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our Columns (Berry)">
  <p:cSld name="CUSTOM_10_1_1_1">
    <p:spTree>
      <p:nvGrpSpPr>
        <p:cNvPr id="1" name="Shape 192"/>
        <p:cNvGrpSpPr/>
        <p:nvPr/>
      </p:nvGrpSpPr>
      <p:grpSpPr>
        <a:xfrm>
          <a:off x="0" y="0"/>
          <a:ext cx="0" cy="0"/>
          <a:chOff x="0" y="0"/>
          <a:chExt cx="0" cy="0"/>
        </a:xfrm>
      </p:grpSpPr>
      <p:sp>
        <p:nvSpPr>
          <p:cNvPr id="193" name="Google Shape;193;p41"/>
          <p:cNvSpPr txBox="1">
            <a:spLocks noGrp="1"/>
          </p:cNvSpPr>
          <p:nvPr>
            <p:ph type="body" idx="1"/>
          </p:nvPr>
        </p:nvSpPr>
        <p:spPr>
          <a:xfrm>
            <a:off x="828175"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94" name="Google Shape;194;p41"/>
          <p:cNvSpPr txBox="1">
            <a:spLocks noGrp="1"/>
          </p:cNvSpPr>
          <p:nvPr>
            <p:ph type="body" idx="2"/>
          </p:nvPr>
        </p:nvSpPr>
        <p:spPr>
          <a:xfrm>
            <a:off x="3437700"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95" name="Google Shape;195;p41"/>
          <p:cNvSpPr txBox="1">
            <a:spLocks noGrp="1"/>
          </p:cNvSpPr>
          <p:nvPr>
            <p:ph type="body" idx="3"/>
          </p:nvPr>
        </p:nvSpPr>
        <p:spPr>
          <a:xfrm>
            <a:off x="6047225"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96" name="Google Shape;196;p41"/>
          <p:cNvSpPr txBox="1">
            <a:spLocks noGrp="1"/>
          </p:cNvSpPr>
          <p:nvPr>
            <p:ph type="body" idx="4"/>
          </p:nvPr>
        </p:nvSpPr>
        <p:spPr>
          <a:xfrm>
            <a:off x="8656750"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97" name="Google Shape;197;p41"/>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98" name="Google Shape;198;p41"/>
          <p:cNvSpPr txBox="1">
            <a:spLocks noGrp="1"/>
          </p:cNvSpPr>
          <p:nvPr>
            <p:ph type="subTitle" idx="5"/>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Columns">
  <p:cSld name="CUSTOM_10_1_1_1_1">
    <p:spTree>
      <p:nvGrpSpPr>
        <p:cNvPr id="1" name="Shape 199"/>
        <p:cNvGrpSpPr/>
        <p:nvPr/>
      </p:nvGrpSpPr>
      <p:grpSpPr>
        <a:xfrm>
          <a:off x="0" y="0"/>
          <a:ext cx="0" cy="0"/>
          <a:chOff x="0" y="0"/>
          <a:chExt cx="0" cy="0"/>
        </a:xfrm>
      </p:grpSpPr>
      <p:sp>
        <p:nvSpPr>
          <p:cNvPr id="200" name="Google Shape;200;p42"/>
          <p:cNvSpPr txBox="1">
            <a:spLocks noGrp="1"/>
          </p:cNvSpPr>
          <p:nvPr>
            <p:ph type="body" idx="1"/>
          </p:nvPr>
        </p:nvSpPr>
        <p:spPr>
          <a:xfrm>
            <a:off x="701138" y="2270925"/>
            <a:ext cx="3450000" cy="42522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201" name="Google Shape;201;p42"/>
          <p:cNvSpPr txBox="1">
            <a:spLocks noGrp="1"/>
          </p:cNvSpPr>
          <p:nvPr>
            <p:ph type="body" idx="2"/>
          </p:nvPr>
        </p:nvSpPr>
        <p:spPr>
          <a:xfrm>
            <a:off x="4370999" y="2270925"/>
            <a:ext cx="3450000" cy="42522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202" name="Google Shape;202;p42"/>
          <p:cNvSpPr txBox="1">
            <a:spLocks noGrp="1"/>
          </p:cNvSpPr>
          <p:nvPr>
            <p:ph type="body" idx="3"/>
          </p:nvPr>
        </p:nvSpPr>
        <p:spPr>
          <a:xfrm>
            <a:off x="8040860" y="2270925"/>
            <a:ext cx="3450000" cy="42522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203" name="Google Shape;203;p42"/>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204" name="Google Shape;204;p42"/>
          <p:cNvSpPr txBox="1">
            <a:spLocks noGrp="1"/>
          </p:cNvSpPr>
          <p:nvPr>
            <p:ph type="subTitle" idx="4"/>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pic>
        <p:nvPicPr>
          <p:cNvPr id="2" name="Picture 1" descr="A picture containing food, drawing, game&#10;&#10;Description automatically generated">
            <a:extLst>
              <a:ext uri="{FF2B5EF4-FFF2-40B4-BE49-F238E27FC236}">
                <a16:creationId xmlns:a16="http://schemas.microsoft.com/office/drawing/2014/main" id="{6BCC45B6-4542-4872-AFC7-419BC062E021}"/>
              </a:ext>
            </a:extLst>
          </p:cNvPr>
          <p:cNvPicPr>
            <a:picLocks noChangeAspect="1"/>
          </p:cNvPicPr>
          <p:nvPr userDrawn="1"/>
        </p:nvPicPr>
        <p:blipFill>
          <a:blip r:embed="rId2"/>
          <a:stretch>
            <a:fillRect/>
          </a:stretch>
        </p:blipFill>
        <p:spPr>
          <a:xfrm>
            <a:off x="9194157" y="5533672"/>
            <a:ext cx="2648655" cy="132432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ust Title">
  <p:cSld name="CUSTOM_13_1">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Columns (Berry)">
  <p:cSld name="CUSTOM_10_1_1_1_1_1">
    <p:spTree>
      <p:nvGrpSpPr>
        <p:cNvPr id="1" name="Shape 205"/>
        <p:cNvGrpSpPr/>
        <p:nvPr/>
      </p:nvGrpSpPr>
      <p:grpSpPr>
        <a:xfrm>
          <a:off x="0" y="0"/>
          <a:ext cx="0" cy="0"/>
          <a:chOff x="0" y="0"/>
          <a:chExt cx="0" cy="0"/>
        </a:xfrm>
      </p:grpSpPr>
      <p:sp>
        <p:nvSpPr>
          <p:cNvPr id="206" name="Google Shape;206;p43"/>
          <p:cNvSpPr txBox="1">
            <a:spLocks noGrp="1"/>
          </p:cNvSpPr>
          <p:nvPr>
            <p:ph type="body" idx="1"/>
          </p:nvPr>
        </p:nvSpPr>
        <p:spPr>
          <a:xfrm>
            <a:off x="701138" y="2270925"/>
            <a:ext cx="3450000" cy="42522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207" name="Google Shape;207;p43"/>
          <p:cNvSpPr txBox="1">
            <a:spLocks noGrp="1"/>
          </p:cNvSpPr>
          <p:nvPr>
            <p:ph type="body" idx="2"/>
          </p:nvPr>
        </p:nvSpPr>
        <p:spPr>
          <a:xfrm>
            <a:off x="4370999" y="2270925"/>
            <a:ext cx="3450000" cy="42522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208" name="Google Shape;208;p43"/>
          <p:cNvSpPr txBox="1">
            <a:spLocks noGrp="1"/>
          </p:cNvSpPr>
          <p:nvPr>
            <p:ph type="body" idx="3"/>
          </p:nvPr>
        </p:nvSpPr>
        <p:spPr>
          <a:xfrm>
            <a:off x="8040860" y="2270925"/>
            <a:ext cx="3450000" cy="42522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209" name="Google Shape;209;p43"/>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210" name="Google Shape;210;p43"/>
          <p:cNvSpPr txBox="1">
            <a:spLocks noGrp="1"/>
          </p:cNvSpPr>
          <p:nvPr>
            <p:ph type="subTitle" idx="4"/>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ust Title &amp; Subtitle">
  <p:cSld name="CUSTOM_13_1_1">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23" name="Google Shape;23;p6"/>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ust Title (Berry)">
  <p:cSld name="CUSTOM_13_1_2">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ust Title &amp; Subtitle (Berry)">
  <p:cSld name="CUSTOM_13_1_1_1">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28" name="Google Shape;28;p8"/>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 Left">
  <p:cSld name="CUSTOM_14">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5566600" y="2521125"/>
            <a:ext cx="6040200" cy="4124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33" name="Google Shape;33;p9"/>
          <p:cNvSpPr txBox="1">
            <a:spLocks noGrp="1"/>
          </p:cNvSpPr>
          <p:nvPr>
            <p:ph type="title"/>
          </p:nvPr>
        </p:nvSpPr>
        <p:spPr>
          <a:xfrm>
            <a:off x="5566600" y="1330900"/>
            <a:ext cx="6040200" cy="78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b="1">
                <a:latin typeface="Nunito Sans"/>
                <a:ea typeface="Nunito Sans"/>
                <a:cs typeface="Nunito Sans"/>
                <a:sym typeface="Nunito Sans"/>
              </a:defRPr>
            </a:lvl2pPr>
            <a:lvl3pPr lvl="2" rtl="0">
              <a:spcBef>
                <a:spcPts val="0"/>
              </a:spcBef>
              <a:spcAft>
                <a:spcPts val="0"/>
              </a:spcAft>
              <a:buNone/>
              <a:defRPr b="1">
                <a:latin typeface="Nunito Sans"/>
                <a:ea typeface="Nunito Sans"/>
                <a:cs typeface="Nunito Sans"/>
                <a:sym typeface="Nunito Sans"/>
              </a:defRPr>
            </a:lvl3pPr>
            <a:lvl4pPr lvl="3" rtl="0">
              <a:spcBef>
                <a:spcPts val="0"/>
              </a:spcBef>
              <a:spcAft>
                <a:spcPts val="0"/>
              </a:spcAft>
              <a:buNone/>
              <a:defRPr b="1">
                <a:latin typeface="Nunito Sans"/>
                <a:ea typeface="Nunito Sans"/>
                <a:cs typeface="Nunito Sans"/>
                <a:sym typeface="Nunito Sans"/>
              </a:defRPr>
            </a:lvl4pPr>
            <a:lvl5pPr lvl="4" rtl="0">
              <a:spcBef>
                <a:spcPts val="0"/>
              </a:spcBef>
              <a:spcAft>
                <a:spcPts val="0"/>
              </a:spcAft>
              <a:buNone/>
              <a:defRPr b="1">
                <a:latin typeface="Nunito Sans"/>
                <a:ea typeface="Nunito Sans"/>
                <a:cs typeface="Nunito Sans"/>
                <a:sym typeface="Nunito Sans"/>
              </a:defRPr>
            </a:lvl5pPr>
            <a:lvl6pPr lvl="5" rtl="0">
              <a:spcBef>
                <a:spcPts val="0"/>
              </a:spcBef>
              <a:spcAft>
                <a:spcPts val="0"/>
              </a:spcAft>
              <a:buNone/>
              <a:defRPr b="1">
                <a:latin typeface="Nunito Sans"/>
                <a:ea typeface="Nunito Sans"/>
                <a:cs typeface="Nunito Sans"/>
                <a:sym typeface="Nunito Sans"/>
              </a:defRPr>
            </a:lvl6pPr>
            <a:lvl7pPr lvl="6" rtl="0">
              <a:spcBef>
                <a:spcPts val="0"/>
              </a:spcBef>
              <a:spcAft>
                <a:spcPts val="0"/>
              </a:spcAft>
              <a:buNone/>
              <a:defRPr b="1">
                <a:latin typeface="Nunito Sans"/>
                <a:ea typeface="Nunito Sans"/>
                <a:cs typeface="Nunito Sans"/>
                <a:sym typeface="Nunito Sans"/>
              </a:defRPr>
            </a:lvl7pPr>
            <a:lvl8pPr lvl="7" rtl="0">
              <a:spcBef>
                <a:spcPts val="0"/>
              </a:spcBef>
              <a:spcAft>
                <a:spcPts val="0"/>
              </a:spcAft>
              <a:buNone/>
              <a:defRPr b="1">
                <a:latin typeface="Nunito Sans"/>
                <a:ea typeface="Nunito Sans"/>
                <a:cs typeface="Nunito Sans"/>
                <a:sym typeface="Nunito Sans"/>
              </a:defRPr>
            </a:lvl8pPr>
            <a:lvl9pPr lvl="8" rtl="0">
              <a:spcBef>
                <a:spcPts val="0"/>
              </a:spcBef>
              <a:spcAft>
                <a:spcPts val="0"/>
              </a:spcAft>
              <a:buNone/>
              <a:defRPr b="1">
                <a:latin typeface="Nunito Sans"/>
                <a:ea typeface="Nunito Sans"/>
                <a:cs typeface="Nunito Sans"/>
                <a:sym typeface="Nunito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Left (Berry)">
  <p:cSld name="CUSTOM_14_2">
    <p:spTree>
      <p:nvGrpSpPr>
        <p:cNvPr id="1" name="Shape 39"/>
        <p:cNvGrpSpPr/>
        <p:nvPr/>
      </p:nvGrpSpPr>
      <p:grpSpPr>
        <a:xfrm>
          <a:off x="0" y="0"/>
          <a:ext cx="0" cy="0"/>
          <a:chOff x="0" y="0"/>
          <a:chExt cx="0" cy="0"/>
        </a:xfrm>
      </p:grpSpPr>
      <p:sp>
        <p:nvSpPr>
          <p:cNvPr id="40" name="Google Shape;40;p11"/>
          <p:cNvSpPr txBox="1">
            <a:spLocks noGrp="1"/>
          </p:cNvSpPr>
          <p:nvPr>
            <p:ph type="body" idx="1"/>
          </p:nvPr>
        </p:nvSpPr>
        <p:spPr>
          <a:xfrm>
            <a:off x="5566600" y="2521125"/>
            <a:ext cx="6040200" cy="4124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41" name="Google Shape;41;p11"/>
          <p:cNvSpPr/>
          <p:nvPr/>
        </p:nvSpPr>
        <p:spPr>
          <a:xfrm>
            <a:off x="-18575" y="50"/>
            <a:ext cx="5283300" cy="6858000"/>
          </a:xfrm>
          <a:prstGeom prst="rect">
            <a:avLst/>
          </a:prstGeom>
          <a:solidFill>
            <a:srgbClr val="F5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endParaRPr dirty="0"/>
          </a:p>
        </p:txBody>
      </p:sp>
      <p:sp>
        <p:nvSpPr>
          <p:cNvPr id="42" name="Google Shape;42;p11"/>
          <p:cNvSpPr txBox="1"/>
          <p:nvPr/>
        </p:nvSpPr>
        <p:spPr>
          <a:xfrm>
            <a:off x="510625" y="3224550"/>
            <a:ext cx="4224900" cy="40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404F5D"/>
                </a:solidFill>
                <a:latin typeface="Nunito Sans"/>
                <a:ea typeface="Nunito Sans"/>
                <a:cs typeface="Nunito Sans"/>
                <a:sym typeface="Nunito Sans"/>
              </a:rPr>
              <a:t>Place image over grey area</a:t>
            </a:r>
            <a:endParaRPr b="1" dirty="0">
              <a:solidFill>
                <a:srgbClr val="404F5D"/>
              </a:solidFill>
              <a:latin typeface="Nunito Sans"/>
              <a:ea typeface="Nunito Sans"/>
              <a:cs typeface="Nunito Sans"/>
              <a:sym typeface="Nunito Sans"/>
            </a:endParaRPr>
          </a:p>
        </p:txBody>
      </p:sp>
      <p:sp>
        <p:nvSpPr>
          <p:cNvPr id="43" name="Google Shape;43;p11"/>
          <p:cNvSpPr txBox="1">
            <a:spLocks noGrp="1"/>
          </p:cNvSpPr>
          <p:nvPr>
            <p:ph type="title"/>
          </p:nvPr>
        </p:nvSpPr>
        <p:spPr>
          <a:xfrm>
            <a:off x="5566600" y="1330900"/>
            <a:ext cx="6040200" cy="78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b="1">
                <a:latin typeface="Nunito Sans"/>
                <a:ea typeface="Nunito Sans"/>
                <a:cs typeface="Nunito Sans"/>
                <a:sym typeface="Nunito Sans"/>
              </a:defRPr>
            </a:lvl2pPr>
            <a:lvl3pPr lvl="2" rtl="0">
              <a:spcBef>
                <a:spcPts val="0"/>
              </a:spcBef>
              <a:spcAft>
                <a:spcPts val="0"/>
              </a:spcAft>
              <a:buNone/>
              <a:defRPr b="1">
                <a:latin typeface="Nunito Sans"/>
                <a:ea typeface="Nunito Sans"/>
                <a:cs typeface="Nunito Sans"/>
                <a:sym typeface="Nunito Sans"/>
              </a:defRPr>
            </a:lvl3pPr>
            <a:lvl4pPr lvl="3" rtl="0">
              <a:spcBef>
                <a:spcPts val="0"/>
              </a:spcBef>
              <a:spcAft>
                <a:spcPts val="0"/>
              </a:spcAft>
              <a:buNone/>
              <a:defRPr b="1">
                <a:latin typeface="Nunito Sans"/>
                <a:ea typeface="Nunito Sans"/>
                <a:cs typeface="Nunito Sans"/>
                <a:sym typeface="Nunito Sans"/>
              </a:defRPr>
            </a:lvl4pPr>
            <a:lvl5pPr lvl="4" rtl="0">
              <a:spcBef>
                <a:spcPts val="0"/>
              </a:spcBef>
              <a:spcAft>
                <a:spcPts val="0"/>
              </a:spcAft>
              <a:buNone/>
              <a:defRPr b="1">
                <a:latin typeface="Nunito Sans"/>
                <a:ea typeface="Nunito Sans"/>
                <a:cs typeface="Nunito Sans"/>
                <a:sym typeface="Nunito Sans"/>
              </a:defRPr>
            </a:lvl5pPr>
            <a:lvl6pPr lvl="5" rtl="0">
              <a:spcBef>
                <a:spcPts val="0"/>
              </a:spcBef>
              <a:spcAft>
                <a:spcPts val="0"/>
              </a:spcAft>
              <a:buNone/>
              <a:defRPr b="1">
                <a:latin typeface="Nunito Sans"/>
                <a:ea typeface="Nunito Sans"/>
                <a:cs typeface="Nunito Sans"/>
                <a:sym typeface="Nunito Sans"/>
              </a:defRPr>
            </a:lvl6pPr>
            <a:lvl7pPr lvl="6" rtl="0">
              <a:spcBef>
                <a:spcPts val="0"/>
              </a:spcBef>
              <a:spcAft>
                <a:spcPts val="0"/>
              </a:spcAft>
              <a:buNone/>
              <a:defRPr b="1">
                <a:latin typeface="Nunito Sans"/>
                <a:ea typeface="Nunito Sans"/>
                <a:cs typeface="Nunito Sans"/>
                <a:sym typeface="Nunito Sans"/>
              </a:defRPr>
            </a:lvl7pPr>
            <a:lvl8pPr lvl="7" rtl="0">
              <a:spcBef>
                <a:spcPts val="0"/>
              </a:spcBef>
              <a:spcAft>
                <a:spcPts val="0"/>
              </a:spcAft>
              <a:buNone/>
              <a:defRPr b="1">
                <a:latin typeface="Nunito Sans"/>
                <a:ea typeface="Nunito Sans"/>
                <a:cs typeface="Nunito Sans"/>
                <a:sym typeface="Nunito Sans"/>
              </a:defRPr>
            </a:lvl8pPr>
            <a:lvl9pPr lvl="8" rtl="0">
              <a:spcBef>
                <a:spcPts val="0"/>
              </a:spcBef>
              <a:spcAft>
                <a:spcPts val="0"/>
              </a:spcAft>
              <a:buNone/>
              <a:defRPr b="1">
                <a:latin typeface="Nunito Sans"/>
                <a:ea typeface="Nunito Sans"/>
                <a:cs typeface="Nunito Sans"/>
                <a:sym typeface="Nunito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4" r:id="rId35"/>
    <p:sldLayoutId id="2147483685" r:id="rId36"/>
    <p:sldLayoutId id="2147483686" r:id="rId37"/>
    <p:sldLayoutId id="2147483687" r:id="rId38"/>
    <p:sldLayoutId id="2147483688" r:id="rId39"/>
    <p:sldLayoutId id="2147483689" r:id="rId40"/>
  </p:sldLayoutIdLst>
  <mc:AlternateContent xmlns:mc="http://schemas.openxmlformats.org/markup-compatibility/2006" xmlns:p14="http://schemas.microsoft.com/office/powerpoint/2010/main">
    <mc:Choice Requires="p14">
      <p:transition p14:dur="4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title"/>
          </p:nvPr>
        </p:nvSpPr>
        <p:spPr>
          <a:xfrm>
            <a:off x="899986" y="1837716"/>
            <a:ext cx="10613700" cy="119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Cardiometabolic Health and Immune Function</a:t>
            </a:r>
            <a:endParaRPr dirty="0"/>
          </a:p>
        </p:txBody>
      </p:sp>
      <p:sp>
        <p:nvSpPr>
          <p:cNvPr id="217" name="Google Shape;217;p44"/>
          <p:cNvSpPr txBox="1">
            <a:spLocks noGrp="1"/>
          </p:cNvSpPr>
          <p:nvPr>
            <p:ph type="subTitle" idx="1"/>
          </p:nvPr>
        </p:nvSpPr>
        <p:spPr>
          <a:xfrm>
            <a:off x="789000" y="3643525"/>
            <a:ext cx="10613700" cy="105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Kara Fitzgerald, ND, IFMCP</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400"/>
                                        <p:tgtEl>
                                          <p:spTgt spid="216"/>
                                        </p:tgtEl>
                                      </p:cBhvr>
                                    </p:animEffect>
                                  </p:childTnLst>
                                </p:cTn>
                              </p:par>
                            </p:childTnLst>
                          </p:cTn>
                        </p:par>
                        <p:par>
                          <p:cTn id="8" fill="hold">
                            <p:stCondLst>
                              <p:cond delay="400"/>
                            </p:stCondLst>
                            <p:childTnLst>
                              <p:par>
                                <p:cTn id="9" presetID="10" presetClass="entr" presetSubtype="0" fill="hold" nodeType="afterEffect">
                                  <p:stCondLst>
                                    <p:cond delay="0"/>
                                  </p:stCondLst>
                                  <p:childTnLst>
                                    <p:set>
                                      <p:cBhvr>
                                        <p:cTn id="10" dur="1" fill="hold">
                                          <p:stCondLst>
                                            <p:cond delay="0"/>
                                          </p:stCondLst>
                                        </p:cTn>
                                        <p:tgtEl>
                                          <p:spTgt spid="217"/>
                                        </p:tgtEl>
                                        <p:attrNameLst>
                                          <p:attrName>style.visibility</p:attrName>
                                        </p:attrNameLst>
                                      </p:cBhvr>
                                      <p:to>
                                        <p:strVal val="visible"/>
                                      </p:to>
                                    </p:set>
                                    <p:animEffect transition="in" filter="fade">
                                      <p:cBhvr>
                                        <p:cTn id="11" dur="4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5D40BE-7962-4476-92B2-6A62124DC187}"/>
              </a:ext>
            </a:extLst>
          </p:cNvPr>
          <p:cNvSpPr>
            <a:spLocks noGrp="1"/>
          </p:cNvSpPr>
          <p:nvPr>
            <p:ph type="title"/>
          </p:nvPr>
        </p:nvSpPr>
        <p:spPr/>
        <p:txBody>
          <a:bodyPr/>
          <a:lstStyle/>
          <a:p>
            <a:r>
              <a:rPr lang="en-US" dirty="0"/>
              <a:t>UBQH</a:t>
            </a:r>
          </a:p>
        </p:txBody>
      </p:sp>
      <p:sp>
        <p:nvSpPr>
          <p:cNvPr id="10" name="Text Placeholder 9">
            <a:extLst>
              <a:ext uri="{FF2B5EF4-FFF2-40B4-BE49-F238E27FC236}">
                <a16:creationId xmlns:a16="http://schemas.microsoft.com/office/drawing/2014/main" id="{B223355C-54A2-4A43-A46D-3180F27A78DD}"/>
              </a:ext>
            </a:extLst>
          </p:cNvPr>
          <p:cNvSpPr>
            <a:spLocks noGrp="1"/>
          </p:cNvSpPr>
          <p:nvPr>
            <p:ph type="body" idx="2"/>
          </p:nvPr>
        </p:nvSpPr>
        <p:spPr>
          <a:xfrm>
            <a:off x="1454994" y="2423712"/>
            <a:ext cx="4067100" cy="4022100"/>
          </a:xfrm>
        </p:spPr>
        <p:txBody>
          <a:bodyPr/>
          <a:lstStyle/>
          <a:p>
            <a:pPr marL="127000" indent="0">
              <a:buNone/>
            </a:pPr>
            <a:r>
              <a:rPr lang="en-US" sz="1800" dirty="0">
                <a:effectLst/>
                <a:latin typeface="Nunito Sans" panose="020B0604020202020204" charset="0"/>
                <a:ea typeface="Calibri" panose="020F0502020204030204" pitchFamily="34" charset="0"/>
                <a:cs typeface="Calibri" panose="020F0502020204030204" pitchFamily="34" charset="0"/>
              </a:rPr>
              <a:t>Ubiquinol improves CoQ10 status </a:t>
            </a:r>
            <a:r>
              <a:rPr lang="en-US" sz="1800" b="1" dirty="0">
                <a:effectLst/>
                <a:latin typeface="Nunito Sans" panose="020B0604020202020204" charset="0"/>
                <a:ea typeface="Calibri" panose="020F0502020204030204" pitchFamily="34" charset="0"/>
                <a:cs typeface="Calibri" panose="020F0502020204030204" pitchFamily="34" charset="0"/>
              </a:rPr>
              <a:t>better than ubiquinone.</a:t>
            </a:r>
            <a:r>
              <a:rPr lang="en-US" sz="1800" baseline="30000" dirty="0">
                <a:latin typeface="Nunito Sans" panose="020B0604020202020204" charset="0"/>
                <a:ea typeface="Calibri" panose="020F0502020204030204" pitchFamily="34" charset="0"/>
                <a:cs typeface="Calibri" panose="020F0502020204030204" pitchFamily="34" charset="0"/>
              </a:rPr>
              <a:t>24</a:t>
            </a:r>
            <a:endParaRPr lang="en-US" sz="1800" baseline="30000" dirty="0">
              <a:effectLst/>
              <a:latin typeface="Nunito Sans" panose="020B0604020202020204" charset="0"/>
              <a:ea typeface="Calibri" panose="020F0502020204030204" pitchFamily="34" charset="0"/>
              <a:cs typeface="Times New Roman" panose="02020603050405020304" pitchFamily="18" charset="0"/>
            </a:endParaRPr>
          </a:p>
          <a:p>
            <a:endParaRPr lang="en-US" dirty="0"/>
          </a:p>
        </p:txBody>
      </p:sp>
      <p:sp>
        <p:nvSpPr>
          <p:cNvPr id="11" name="Text Placeholder 10">
            <a:extLst>
              <a:ext uri="{FF2B5EF4-FFF2-40B4-BE49-F238E27FC236}">
                <a16:creationId xmlns:a16="http://schemas.microsoft.com/office/drawing/2014/main" id="{6D8B1C0F-8BA5-4335-86E5-26E1C30051B7}"/>
              </a:ext>
            </a:extLst>
          </p:cNvPr>
          <p:cNvSpPr>
            <a:spLocks noGrp="1"/>
          </p:cNvSpPr>
          <p:nvPr>
            <p:ph type="body" idx="3"/>
          </p:nvPr>
        </p:nvSpPr>
        <p:spPr/>
        <p:txBody>
          <a:bodyPr/>
          <a:lstStyle/>
          <a:p>
            <a:pPr marL="127000" indent="0">
              <a:buNone/>
            </a:pPr>
            <a:r>
              <a:rPr lang="en-US" sz="1800" dirty="0">
                <a:latin typeface="Nunito Sans" panose="020B0604020202020204" charset="0"/>
                <a:cs typeface="Calibri" panose="020F0502020204030204" pitchFamily="34" charset="0"/>
              </a:rPr>
              <a:t>Coenzyme Q10 may be particularly useful for those with elevated triglyceride levels.</a:t>
            </a:r>
            <a:r>
              <a:rPr lang="en-US" sz="1800" baseline="30000" dirty="0">
                <a:latin typeface="Nunito Sans" panose="020B0604020202020204" charset="0"/>
                <a:cs typeface="Calibri" panose="020F0502020204030204" pitchFamily="34" charset="0"/>
              </a:rPr>
              <a:t>25</a:t>
            </a:r>
          </a:p>
          <a:p>
            <a:endParaRPr lang="en-US" dirty="0"/>
          </a:p>
        </p:txBody>
      </p:sp>
      <p:cxnSp>
        <p:nvCxnSpPr>
          <p:cNvPr id="15" name="Straight Arrow Connector 14">
            <a:extLst>
              <a:ext uri="{FF2B5EF4-FFF2-40B4-BE49-F238E27FC236}">
                <a16:creationId xmlns:a16="http://schemas.microsoft.com/office/drawing/2014/main" id="{559E59E5-4230-4159-BDBE-8029A20BB41D}"/>
              </a:ext>
            </a:extLst>
          </p:cNvPr>
          <p:cNvCxnSpPr/>
          <p:nvPr/>
        </p:nvCxnSpPr>
        <p:spPr>
          <a:xfrm>
            <a:off x="5678599" y="3036163"/>
            <a:ext cx="834501" cy="0"/>
          </a:xfrm>
          <a:prstGeom prst="straightConnector1">
            <a:avLst/>
          </a:prstGeom>
          <a:ln w="123825">
            <a:solidFill>
              <a:srgbClr val="88B0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79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16" name="Google Shape;316;p51"/>
          <p:cNvPicPr preferRelativeResize="0"/>
          <p:nvPr/>
        </p:nvPicPr>
        <p:blipFill rotWithShape="1">
          <a:blip r:embed="rId3">
            <a:alphaModFix amt="18000"/>
          </a:blip>
          <a:srcRect b="71048"/>
          <a:stretch/>
        </p:blipFill>
        <p:spPr>
          <a:xfrm>
            <a:off x="0" y="4911643"/>
            <a:ext cx="12191999" cy="1946349"/>
          </a:xfrm>
          <a:prstGeom prst="rect">
            <a:avLst/>
          </a:prstGeom>
          <a:noFill/>
          <a:ln>
            <a:noFill/>
          </a:ln>
        </p:spPr>
      </p:pic>
      <p:sp>
        <p:nvSpPr>
          <p:cNvPr id="317" name="Google Shape;317;p51"/>
          <p:cNvSpPr/>
          <p:nvPr/>
        </p:nvSpPr>
        <p:spPr>
          <a:xfrm>
            <a:off x="0" y="4911650"/>
            <a:ext cx="12192000" cy="1946400"/>
          </a:xfrm>
          <a:prstGeom prst="rect">
            <a:avLst/>
          </a:pr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51"/>
          <p:cNvSpPr txBox="1">
            <a:spLocks noGrp="1"/>
          </p:cNvSpPr>
          <p:nvPr>
            <p:ph type="title"/>
          </p:nvPr>
        </p:nvSpPr>
        <p:spPr>
          <a:xfrm>
            <a:off x="530400" y="566075"/>
            <a:ext cx="11130900" cy="110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Vitamin D</a:t>
            </a:r>
            <a:endParaRPr dirty="0"/>
          </a:p>
        </p:txBody>
      </p:sp>
      <p:sp>
        <p:nvSpPr>
          <p:cNvPr id="323" name="Google Shape;323;p51"/>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35% of US adults are Vitamin D deficient.</a:t>
            </a:r>
            <a:r>
              <a:rPr lang="en-US" baseline="30000" dirty="0"/>
              <a:t>26</a:t>
            </a:r>
            <a:endParaRPr baseline="30000" dirty="0"/>
          </a:p>
        </p:txBody>
      </p:sp>
      <p:sp>
        <p:nvSpPr>
          <p:cNvPr id="2" name="Text Placeholder 1">
            <a:extLst>
              <a:ext uri="{FF2B5EF4-FFF2-40B4-BE49-F238E27FC236}">
                <a16:creationId xmlns:a16="http://schemas.microsoft.com/office/drawing/2014/main" id="{DC0F3F9F-AB0C-4CE2-8B32-AC784233F660}"/>
              </a:ext>
            </a:extLst>
          </p:cNvPr>
          <p:cNvSpPr>
            <a:spLocks noGrp="1"/>
          </p:cNvSpPr>
          <p:nvPr>
            <p:ph type="body" idx="2"/>
          </p:nvPr>
        </p:nvSpPr>
        <p:spPr>
          <a:xfrm>
            <a:off x="2295600" y="2230251"/>
            <a:ext cx="7600500" cy="2778000"/>
          </a:xfrm>
        </p:spPr>
        <p:txBody>
          <a:bodyPr/>
          <a:lstStyle/>
          <a:p>
            <a:pPr marL="330200" marR="0">
              <a:lnSpc>
                <a:spcPct val="107000"/>
              </a:lnSpc>
              <a:spcBef>
                <a:spcPts val="0"/>
              </a:spcBef>
              <a:spcAft>
                <a:spcPts val="800"/>
              </a:spcAft>
            </a:pPr>
            <a:r>
              <a:rPr lang="en-US" dirty="0">
                <a:solidFill>
                  <a:srgbClr val="323232"/>
                </a:solidFill>
                <a:effectLst/>
                <a:latin typeface="Nunito Sans" panose="020B0604020202020204" charset="0"/>
                <a:ea typeface="Calibri" panose="020F0502020204030204" pitchFamily="34" charset="0"/>
                <a:cs typeface="Calibri" panose="020F0502020204030204" pitchFamily="34" charset="0"/>
              </a:rPr>
              <a:t>If there is an inadequate vitamin D level, T-cells will not begin to mobilize.</a:t>
            </a:r>
            <a:r>
              <a:rPr lang="en-US" baseline="30000" dirty="0">
                <a:solidFill>
                  <a:srgbClr val="323232"/>
                </a:solidFill>
                <a:effectLst/>
                <a:latin typeface="Nunito Sans" panose="020B0604020202020204" charset="0"/>
                <a:ea typeface="Calibri" panose="020F0502020204030204" pitchFamily="34" charset="0"/>
                <a:cs typeface="Calibri" panose="020F0502020204030204" pitchFamily="34" charset="0"/>
              </a:rPr>
              <a:t>27</a:t>
            </a:r>
          </a:p>
          <a:p>
            <a:pPr marL="330200">
              <a:lnSpc>
                <a:spcPct val="107000"/>
              </a:lnSpc>
              <a:spcAft>
                <a:spcPts val="800"/>
              </a:spcAft>
            </a:pPr>
            <a:r>
              <a:rPr lang="en-US" dirty="0">
                <a:solidFill>
                  <a:srgbClr val="323232"/>
                </a:solidFill>
                <a:latin typeface="Nunito Sans" panose="020B0604020202020204" charset="0"/>
                <a:cs typeface="Calibri" panose="020F0502020204030204" pitchFamily="34" charset="0"/>
              </a:rPr>
              <a:t>Vitamin D deficiency is associated with elevated TNF-α, IL-6, and CRP concentrations, which are correctable by supplementation </a:t>
            </a:r>
            <a:r>
              <a:rPr lang="en-US" baseline="30000" dirty="0">
                <a:solidFill>
                  <a:srgbClr val="323232"/>
                </a:solidFill>
                <a:latin typeface="Nunito Sans" panose="020B0604020202020204" charset="0"/>
                <a:cs typeface="Calibri" panose="020F0502020204030204" pitchFamily="34" charset="0"/>
              </a:rPr>
              <a:t>28,29,30</a:t>
            </a:r>
          </a:p>
          <a:p>
            <a:pPr marL="330200">
              <a:lnSpc>
                <a:spcPct val="107000"/>
              </a:lnSpc>
              <a:spcAft>
                <a:spcPts val="800"/>
              </a:spcAft>
            </a:pPr>
            <a:r>
              <a:rPr lang="en-US" dirty="0">
                <a:solidFill>
                  <a:srgbClr val="323232"/>
                </a:solidFill>
                <a:latin typeface="Nunito Sans" panose="020B0604020202020204" charset="0"/>
                <a:cs typeface="Calibri" panose="020F0502020204030204" pitchFamily="34" charset="0"/>
              </a:rPr>
              <a:t>Platelet-to-lymphocyte ratio (PLR) and neutrophil-to-lymphocyte ratio (NLR) have been found to be significantly higher in patients with lower 25(OH)D levels.</a:t>
            </a:r>
            <a:r>
              <a:rPr lang="en-US" baseline="30000" dirty="0">
                <a:solidFill>
                  <a:srgbClr val="323232"/>
                </a:solidFill>
                <a:latin typeface="Nunito Sans" panose="020B0604020202020204" charset="0"/>
                <a:cs typeface="Calibri" panose="020F0502020204030204" pitchFamily="34" charset="0"/>
              </a:rPr>
              <a:t>31</a:t>
            </a:r>
          </a:p>
          <a:p>
            <a:pPr marL="330200">
              <a:lnSpc>
                <a:spcPct val="107000"/>
              </a:lnSpc>
              <a:spcAft>
                <a:spcPts val="800"/>
              </a:spcAft>
            </a:pPr>
            <a:r>
              <a:rPr lang="en-US" dirty="0">
                <a:solidFill>
                  <a:srgbClr val="323232"/>
                </a:solidFill>
                <a:latin typeface="Nunito Sans" panose="020B0604020202020204" charset="0"/>
                <a:cs typeface="Calibri" panose="020F0502020204030204" pitchFamily="34" charset="0"/>
              </a:rPr>
              <a:t>Exogenous vitamin D increases antiviral defenses via cathelicidin and innate interferon pathways.</a:t>
            </a:r>
            <a:r>
              <a:rPr lang="en-US" baseline="30000" dirty="0">
                <a:solidFill>
                  <a:srgbClr val="323232"/>
                </a:solidFill>
                <a:latin typeface="Nunito Sans" panose="020B0604020202020204" charset="0"/>
                <a:cs typeface="Calibri" panose="020F0502020204030204" pitchFamily="34" charset="0"/>
              </a:rPr>
              <a:t>32</a:t>
            </a:r>
          </a:p>
          <a:p>
            <a:pPr marL="0">
              <a:lnSpc>
                <a:spcPct val="107000"/>
              </a:lnSpc>
              <a:spcAft>
                <a:spcPts val="800"/>
              </a:spcAft>
            </a:pPr>
            <a:endParaRPr lang="en-US" sz="1800" baseline="30000" dirty="0">
              <a:solidFill>
                <a:srgbClr val="323232"/>
              </a:solidFill>
              <a:latin typeface="Nunito Sans" panose="020B0604020202020204" charset="0"/>
              <a:cs typeface="Calibri" panose="020F0502020204030204" pitchFamily="34" charset="0"/>
            </a:endParaRPr>
          </a:p>
          <a:p>
            <a:pPr marL="0" marR="0">
              <a:lnSpc>
                <a:spcPct val="107000"/>
              </a:lnSpc>
              <a:spcBef>
                <a:spcPts val="0"/>
              </a:spcBef>
              <a:spcAft>
                <a:spcPts val="800"/>
              </a:spcAft>
            </a:pPr>
            <a:endParaRPr lang="en-US" sz="1800"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49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5D40BE-7962-4476-92B2-6A62124DC187}"/>
              </a:ext>
            </a:extLst>
          </p:cNvPr>
          <p:cNvSpPr>
            <a:spLocks noGrp="1"/>
          </p:cNvSpPr>
          <p:nvPr>
            <p:ph type="title"/>
          </p:nvPr>
        </p:nvSpPr>
        <p:spPr/>
        <p:txBody>
          <a:bodyPr/>
          <a:lstStyle/>
          <a:p>
            <a:r>
              <a:rPr lang="en-US" dirty="0"/>
              <a:t>Vitamin C</a:t>
            </a:r>
          </a:p>
        </p:txBody>
      </p:sp>
      <p:sp>
        <p:nvSpPr>
          <p:cNvPr id="10" name="Text Placeholder 9">
            <a:extLst>
              <a:ext uri="{FF2B5EF4-FFF2-40B4-BE49-F238E27FC236}">
                <a16:creationId xmlns:a16="http://schemas.microsoft.com/office/drawing/2014/main" id="{B223355C-54A2-4A43-A46D-3180F27A78DD}"/>
              </a:ext>
            </a:extLst>
          </p:cNvPr>
          <p:cNvSpPr>
            <a:spLocks noGrp="1"/>
          </p:cNvSpPr>
          <p:nvPr>
            <p:ph type="body" idx="2"/>
          </p:nvPr>
        </p:nvSpPr>
        <p:spPr>
          <a:xfrm>
            <a:off x="1454994" y="2423712"/>
            <a:ext cx="4067100" cy="4022100"/>
          </a:xfrm>
        </p:spPr>
        <p:txBody>
          <a:bodyPr/>
          <a:lstStyle/>
          <a:p>
            <a:pPr marL="0" marR="0" indent="0">
              <a:lnSpc>
                <a:spcPct val="107000"/>
              </a:lnSpc>
              <a:spcBef>
                <a:spcPts val="0"/>
              </a:spcBef>
              <a:spcAft>
                <a:spcPts val="800"/>
              </a:spcAft>
              <a:buNone/>
            </a:pPr>
            <a:r>
              <a:rPr lang="en-US" sz="1800" dirty="0">
                <a:latin typeface="Nunito Sans" panose="020B0604020202020204" charset="0"/>
                <a:cs typeface="Calibri" panose="020F0502020204030204" pitchFamily="34" charset="0"/>
              </a:rPr>
              <a:t>Vitamin C enhances the proliferation of NK cells.</a:t>
            </a:r>
            <a:r>
              <a:rPr lang="en-US" sz="1800" baseline="30000" dirty="0">
                <a:latin typeface="Nunito Sans" panose="020B0604020202020204" charset="0"/>
                <a:cs typeface="Calibri" panose="020F0502020204030204" pitchFamily="34" charset="0"/>
              </a:rPr>
              <a:t>33</a:t>
            </a:r>
          </a:p>
          <a:p>
            <a:endParaRPr lang="en-US" dirty="0"/>
          </a:p>
        </p:txBody>
      </p:sp>
      <p:sp>
        <p:nvSpPr>
          <p:cNvPr id="11" name="Text Placeholder 10">
            <a:extLst>
              <a:ext uri="{FF2B5EF4-FFF2-40B4-BE49-F238E27FC236}">
                <a16:creationId xmlns:a16="http://schemas.microsoft.com/office/drawing/2014/main" id="{6D8B1C0F-8BA5-4335-86E5-26E1C30051B7}"/>
              </a:ext>
            </a:extLst>
          </p:cNvPr>
          <p:cNvSpPr>
            <a:spLocks noGrp="1"/>
          </p:cNvSpPr>
          <p:nvPr>
            <p:ph type="body" idx="3"/>
          </p:nvPr>
        </p:nvSpPr>
        <p:spPr/>
        <p:txBody>
          <a:bodyPr/>
          <a:lstStyle/>
          <a:p>
            <a:pPr marL="0" marR="0" indent="0">
              <a:lnSpc>
                <a:spcPct val="107000"/>
              </a:lnSpc>
              <a:spcBef>
                <a:spcPts val="0"/>
              </a:spcBef>
              <a:spcAft>
                <a:spcPts val="800"/>
              </a:spcAft>
              <a:buNone/>
            </a:pPr>
            <a:r>
              <a:rPr lang="en-US" sz="1800" dirty="0">
                <a:latin typeface="Nunito Sans" panose="020B0604020202020204" charset="0"/>
                <a:cs typeface="Calibri" panose="020F0502020204030204" pitchFamily="34" charset="0"/>
              </a:rPr>
              <a:t>Vitamin C restores antioxidant levels.</a:t>
            </a:r>
            <a:r>
              <a:rPr lang="en-US" sz="1800" baseline="30000" dirty="0">
                <a:latin typeface="Nunito Sans" panose="020B0604020202020204" charset="0"/>
                <a:cs typeface="Calibri" panose="020F0502020204030204" pitchFamily="34" charset="0"/>
              </a:rPr>
              <a:t>34,35,36</a:t>
            </a:r>
          </a:p>
          <a:p>
            <a:endParaRPr lang="en-US" dirty="0"/>
          </a:p>
        </p:txBody>
      </p:sp>
    </p:spTree>
    <p:extLst>
      <p:ext uri="{BB962C8B-B14F-4D97-AF65-F5344CB8AC3E}">
        <p14:creationId xmlns:p14="http://schemas.microsoft.com/office/powerpoint/2010/main" val="132222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53"/>
          <p:cNvSpPr txBox="1">
            <a:spLocks noGrp="1"/>
          </p:cNvSpPr>
          <p:nvPr>
            <p:ph type="title"/>
          </p:nvPr>
        </p:nvSpPr>
        <p:spPr>
          <a:xfrm>
            <a:off x="530550" y="565953"/>
            <a:ext cx="11130900" cy="11007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dirty="0"/>
              <a:t>Pelargonium</a:t>
            </a:r>
          </a:p>
        </p:txBody>
      </p:sp>
      <p:sp>
        <p:nvSpPr>
          <p:cNvPr id="18" name="Google Shape;357;p55">
            <a:extLst>
              <a:ext uri="{FF2B5EF4-FFF2-40B4-BE49-F238E27FC236}">
                <a16:creationId xmlns:a16="http://schemas.microsoft.com/office/drawing/2014/main" id="{8B1667EC-EDA4-4C28-95EB-4EF56F3A4674}"/>
              </a:ext>
            </a:extLst>
          </p:cNvPr>
          <p:cNvSpPr txBox="1">
            <a:spLocks/>
          </p:cNvSpPr>
          <p:nvPr/>
        </p:nvSpPr>
        <p:spPr>
          <a:xfrm>
            <a:off x="3923289" y="2310622"/>
            <a:ext cx="3160324" cy="380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1pPr>
            <a:lvl2pPr marL="914400" marR="0" lvl="1"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2pPr>
            <a:lvl3pPr marL="1371600" marR="0" lvl="2"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3pPr>
            <a:lvl4pPr marL="1828800" marR="0" lvl="3"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4pPr>
            <a:lvl5pPr marL="2286000" marR="0" lvl="4"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5pPr>
            <a:lvl6pPr marL="2743200" marR="0" lvl="5"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6pPr>
            <a:lvl7pPr marL="3200400" marR="0" lvl="6"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7pPr>
            <a:lvl8pPr marL="3657600" marR="0" lvl="7"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8pPr>
            <a:lvl9pPr marL="4114800" marR="0" lvl="8"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9pPr>
          </a:lstStyle>
          <a:p>
            <a:pPr marL="0" indent="0">
              <a:buNone/>
            </a:pPr>
            <a:r>
              <a:rPr lang="en-US" sz="1800" dirty="0">
                <a:effectLst/>
                <a:latin typeface="Nunito Sans" panose="020B0604020202020204" charset="0"/>
                <a:ea typeface="Calibri" panose="020F0502020204030204" pitchFamily="34" charset="0"/>
                <a:cs typeface="Times New Roman" panose="02020603050405020304" pitchFamily="18" charset="0"/>
              </a:rPr>
              <a:t>EPs 7630 </a:t>
            </a:r>
            <a:r>
              <a:rPr lang="en-US" sz="1800" b="1" dirty="0">
                <a:effectLst/>
                <a:latin typeface="Nunito Sans" panose="020B0604020202020204" charset="0"/>
                <a:ea typeface="Calibri" panose="020F0502020204030204" pitchFamily="34" charset="0"/>
                <a:cs typeface="Times New Roman" panose="02020603050405020304" pitchFamily="18" charset="0"/>
              </a:rPr>
              <a:t>down-regulates cell membrane </a:t>
            </a:r>
            <a:r>
              <a:rPr lang="en-US" sz="1800" dirty="0">
                <a:effectLst/>
                <a:latin typeface="Nunito Sans" panose="020B0604020202020204" charset="0"/>
                <a:ea typeface="Calibri" panose="020F0502020204030204" pitchFamily="34" charset="0"/>
                <a:cs typeface="Times New Roman" panose="02020603050405020304" pitchFamily="18" charset="0"/>
              </a:rPr>
              <a:t>docking proteins and </a:t>
            </a:r>
            <a:r>
              <a:rPr lang="en-US" sz="1800" b="1" dirty="0">
                <a:effectLst/>
                <a:latin typeface="Nunito Sans" panose="020B0604020202020204" charset="0"/>
                <a:ea typeface="Calibri" panose="020F0502020204030204" pitchFamily="34" charset="0"/>
                <a:cs typeface="Times New Roman" panose="02020603050405020304" pitchFamily="18" charset="0"/>
              </a:rPr>
              <a:t>up-regulates host defense proteins.</a:t>
            </a:r>
            <a:r>
              <a:rPr lang="en-US" sz="1800" baseline="30000" dirty="0">
                <a:effectLst/>
                <a:latin typeface="Nunito Sans" panose="020B0604020202020204" charset="0"/>
                <a:ea typeface="Calibri" panose="020F0502020204030204" pitchFamily="34" charset="0"/>
                <a:cs typeface="Times New Roman" panose="02020603050405020304" pitchFamily="18" charset="0"/>
              </a:rPr>
              <a:t>38</a:t>
            </a:r>
          </a:p>
          <a:p>
            <a:pPr marL="0" indent="0">
              <a:buFont typeface="Nunito Sans"/>
              <a:buNone/>
            </a:pPr>
            <a:endParaRPr lang="en-US" dirty="0"/>
          </a:p>
        </p:txBody>
      </p:sp>
      <p:sp>
        <p:nvSpPr>
          <p:cNvPr id="19" name="Text Placeholder 5">
            <a:extLst>
              <a:ext uri="{FF2B5EF4-FFF2-40B4-BE49-F238E27FC236}">
                <a16:creationId xmlns:a16="http://schemas.microsoft.com/office/drawing/2014/main" id="{65201934-996F-4EA4-9EAF-B6FD8D54E401}"/>
              </a:ext>
            </a:extLst>
          </p:cNvPr>
          <p:cNvSpPr>
            <a:spLocks noGrp="1"/>
          </p:cNvSpPr>
          <p:nvPr>
            <p:ph type="body" idx="3"/>
          </p:nvPr>
        </p:nvSpPr>
        <p:spPr>
          <a:xfrm>
            <a:off x="7534583" y="2247869"/>
            <a:ext cx="3087807" cy="3805500"/>
          </a:xfrm>
        </p:spPr>
        <p:txBody>
          <a:bodyPr/>
          <a:lstStyle/>
          <a:p>
            <a:pPr marL="127000" indent="0">
              <a:buNone/>
            </a:pPr>
            <a:r>
              <a:rPr lang="en-US" sz="1800" dirty="0">
                <a:latin typeface="Nunito Sans" panose="020B0604020202020204" charset="0"/>
                <a:cs typeface="Times New Roman" panose="02020603050405020304" pitchFamily="18" charset="0"/>
              </a:rPr>
              <a:t>Human trials of EPs 7630 in acute bacterial rhinosinusitis, acute respiratory infections, and the common cold </a:t>
            </a:r>
            <a:r>
              <a:rPr lang="en-US" sz="1800" b="1" dirty="0">
                <a:latin typeface="Nunito Sans" panose="020B0604020202020204" charset="0"/>
                <a:cs typeface="Times New Roman" panose="02020603050405020304" pitchFamily="18" charset="0"/>
              </a:rPr>
              <a:t>are compelling.*</a:t>
            </a:r>
            <a:r>
              <a:rPr lang="en-US" sz="1800" dirty="0">
                <a:latin typeface="Nunito Sans" panose="020B0604020202020204" charset="0"/>
                <a:cs typeface="Times New Roman" panose="02020603050405020304" pitchFamily="18" charset="0"/>
              </a:rPr>
              <a:t> </a:t>
            </a:r>
            <a:r>
              <a:rPr lang="en-US" sz="1800" baseline="30000" dirty="0">
                <a:latin typeface="Nunito Sans" panose="020B0604020202020204" charset="0"/>
                <a:cs typeface="Times New Roman" panose="02020603050405020304" pitchFamily="18" charset="0"/>
              </a:rPr>
              <a:t>39,40,41</a:t>
            </a:r>
          </a:p>
        </p:txBody>
      </p:sp>
      <p:sp>
        <p:nvSpPr>
          <p:cNvPr id="20" name="Google Shape;356;p55">
            <a:extLst>
              <a:ext uri="{FF2B5EF4-FFF2-40B4-BE49-F238E27FC236}">
                <a16:creationId xmlns:a16="http://schemas.microsoft.com/office/drawing/2014/main" id="{8FFDB40E-ABC9-42F2-A540-E5D277B93D4F}"/>
              </a:ext>
            </a:extLst>
          </p:cNvPr>
          <p:cNvSpPr txBox="1">
            <a:spLocks/>
          </p:cNvSpPr>
          <p:nvPr/>
        </p:nvSpPr>
        <p:spPr>
          <a:xfrm>
            <a:off x="1013010" y="2398793"/>
            <a:ext cx="2743396" cy="380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1pPr>
            <a:lvl2pPr marR="0" lvl="1"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2pPr>
            <a:lvl3pPr marR="0" lvl="2"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3pPr>
            <a:lvl4pPr marR="0" lvl="3"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4pPr>
            <a:lvl5pPr marR="0" lvl="4"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5pPr>
            <a:lvl6pPr marR="0" lvl="5"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6pPr>
            <a:lvl7pPr marR="0" lvl="6"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7pPr>
            <a:lvl8pPr marR="0" lvl="7"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8pPr>
            <a:lvl9pPr marR="0" lvl="8"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9pPr>
          </a:lstStyle>
          <a:p>
            <a:pPr marL="0" marR="0" algn="l">
              <a:lnSpc>
                <a:spcPct val="107000"/>
              </a:lnSpc>
              <a:spcBef>
                <a:spcPts val="0"/>
              </a:spcBef>
              <a:spcAft>
                <a:spcPts val="800"/>
              </a:spcAft>
            </a:pPr>
            <a:r>
              <a:rPr lang="en-US" dirty="0">
                <a:latin typeface="Nunito Sans" panose="020B0604020202020204" charset="0"/>
                <a:cs typeface="Times New Roman" panose="02020603050405020304" pitchFamily="18" charset="0"/>
                <a:sym typeface="Nunito Sans"/>
              </a:rPr>
              <a:t>EPs 7630 </a:t>
            </a:r>
            <a:r>
              <a:rPr lang="en-US" b="1" dirty="0">
                <a:latin typeface="Nunito Sans" panose="020B0604020202020204" charset="0"/>
                <a:cs typeface="Times New Roman" panose="02020603050405020304" pitchFamily="18" charset="0"/>
                <a:sym typeface="Nunito Sans"/>
              </a:rPr>
              <a:t>activates</a:t>
            </a:r>
            <a:r>
              <a:rPr lang="en-US" dirty="0">
                <a:latin typeface="Nunito Sans" panose="020B0604020202020204" charset="0"/>
                <a:cs typeface="Times New Roman" panose="02020603050405020304" pitchFamily="18" charset="0"/>
                <a:sym typeface="Nunito Sans"/>
              </a:rPr>
              <a:t> monocytes.</a:t>
            </a:r>
            <a:r>
              <a:rPr lang="en-US" baseline="30000" dirty="0">
                <a:latin typeface="Nunito Sans" panose="020B0604020202020204" charset="0"/>
                <a:cs typeface="Times New Roman" panose="02020603050405020304" pitchFamily="18" charset="0"/>
                <a:sym typeface="Nunito Sans"/>
              </a:rPr>
              <a:t>37</a:t>
            </a:r>
          </a:p>
          <a:p>
            <a:pPr algn="l"/>
            <a:endParaRPr lang="en-US" dirty="0">
              <a:latin typeface="Nunito Sans" panose="020B0604020202020204" charset="0"/>
            </a:endParaRPr>
          </a:p>
          <a:p>
            <a:pPr algn="l"/>
            <a:endParaRPr lang="en-US" b="1" dirty="0"/>
          </a:p>
          <a:p>
            <a:pPr algn="l"/>
            <a:endParaRPr lang="en-US" dirty="0"/>
          </a:p>
          <a:p>
            <a:pPr algn="l"/>
            <a:endParaRPr lang="en-US" dirty="0"/>
          </a:p>
          <a:p>
            <a:pPr algn="l">
              <a:buClr>
                <a:schemeClr val="dk1"/>
              </a:buClr>
              <a:buSzPts val="1100"/>
            </a:pPr>
            <a:endParaRPr lang="en-US" dirty="0"/>
          </a:p>
          <a:p>
            <a:pPr algn="l"/>
            <a:endParaRPr lang="en-US" dirty="0"/>
          </a:p>
        </p:txBody>
      </p:sp>
      <p:sp>
        <p:nvSpPr>
          <p:cNvPr id="8" name="Google Shape;338;p53">
            <a:extLst>
              <a:ext uri="{FF2B5EF4-FFF2-40B4-BE49-F238E27FC236}">
                <a16:creationId xmlns:a16="http://schemas.microsoft.com/office/drawing/2014/main" id="{5F238F43-4BF6-4F5C-9872-4A88ABDF1621}"/>
              </a:ext>
            </a:extLst>
          </p:cNvPr>
          <p:cNvSpPr txBox="1">
            <a:spLocks/>
          </p:cNvSpPr>
          <p:nvPr/>
        </p:nvSpPr>
        <p:spPr>
          <a:xfrm>
            <a:off x="530400" y="1298801"/>
            <a:ext cx="11130900" cy="7357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4000" b="0" i="0" u="none" strike="noStrike" cap="none">
                <a:solidFill>
                  <a:srgbClr val="88B04B"/>
                </a:solidFill>
                <a:latin typeface="Nunito Sans Black"/>
                <a:ea typeface="Nunito Sans Black"/>
                <a:cs typeface="Nunito Sans Black"/>
                <a:sym typeface="Nunito Sans Black"/>
              </a:defRPr>
            </a:lvl1pPr>
            <a:lvl2pPr marR="0" lvl="1"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2pPr>
            <a:lvl3pPr marR="0" lvl="2"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3pPr>
            <a:lvl4pPr marR="0" lvl="3"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4pPr>
            <a:lvl5pPr marR="0" lvl="4"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5pPr>
            <a:lvl6pPr marR="0" lvl="5"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6pPr>
            <a:lvl7pPr marR="0" lvl="6"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7pPr>
            <a:lvl8pPr marR="0" lvl="7"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8pPr>
            <a:lvl9pPr marR="0" lvl="8"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9pPr>
          </a:lstStyle>
          <a:p>
            <a:pPr>
              <a:lnSpc>
                <a:spcPct val="107000"/>
              </a:lnSpc>
              <a:spcAft>
                <a:spcPts val="800"/>
              </a:spcAft>
            </a:pPr>
            <a:r>
              <a:rPr lang="en-US" sz="1800" dirty="0">
                <a:solidFill>
                  <a:srgbClr val="404F5D"/>
                </a:solidFill>
                <a:latin typeface="Nunito Sans" panose="020B0604020202020204" charset="0"/>
                <a:sym typeface="Nunito Sans SemiBold"/>
              </a:rPr>
              <a:t>Reduces severity and duration of common cold symptoms.*</a:t>
            </a:r>
          </a:p>
        </p:txBody>
      </p:sp>
    </p:spTree>
    <p:extLst>
      <p:ext uri="{BB962C8B-B14F-4D97-AF65-F5344CB8AC3E}">
        <p14:creationId xmlns:p14="http://schemas.microsoft.com/office/powerpoint/2010/main" val="173977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55"/>
          <p:cNvSpPr txBox="1">
            <a:spLocks noGrp="1"/>
          </p:cNvSpPr>
          <p:nvPr>
            <p:ph type="body" idx="2"/>
          </p:nvPr>
        </p:nvSpPr>
        <p:spPr>
          <a:prstGeom prst="rect">
            <a:avLst/>
          </a:prstGeom>
        </p:spPr>
        <p:txBody>
          <a:bodyPr spcFirstLastPara="1" wrap="square" lIns="91425" tIns="91425" rIns="91425" bIns="91425" anchor="t" anchorCtr="0">
            <a:noAutofit/>
          </a:bodyPr>
          <a:lstStyle/>
          <a:p>
            <a:pPr marL="0" indent="0">
              <a:buNone/>
            </a:pPr>
            <a:r>
              <a:rPr lang="en-US" dirty="0"/>
              <a:t>Induces thymic atrophy and lymphopenia and depresses both innate and adaptive immune responses.</a:t>
            </a:r>
            <a:r>
              <a:rPr lang="en-US" baseline="30000" dirty="0"/>
              <a:t>43,44</a:t>
            </a:r>
          </a:p>
          <a:p>
            <a:pPr marL="0" lvl="0" indent="0" algn="l" rtl="0">
              <a:spcBef>
                <a:spcPts val="0"/>
              </a:spcBef>
              <a:spcAft>
                <a:spcPts val="0"/>
              </a:spcAft>
              <a:buNone/>
            </a:pPr>
            <a:endParaRPr dirty="0"/>
          </a:p>
        </p:txBody>
      </p:sp>
      <p:sp>
        <p:nvSpPr>
          <p:cNvPr id="6" name="Text Placeholder 5">
            <a:extLst>
              <a:ext uri="{FF2B5EF4-FFF2-40B4-BE49-F238E27FC236}">
                <a16:creationId xmlns:a16="http://schemas.microsoft.com/office/drawing/2014/main" id="{E315ACE7-A15A-4E6D-AD45-F2C1B5D700F2}"/>
              </a:ext>
            </a:extLst>
          </p:cNvPr>
          <p:cNvSpPr>
            <a:spLocks noGrp="1"/>
          </p:cNvSpPr>
          <p:nvPr>
            <p:ph type="body" idx="3"/>
          </p:nvPr>
        </p:nvSpPr>
        <p:spPr/>
        <p:txBody>
          <a:bodyPr/>
          <a:lstStyle/>
          <a:p>
            <a:pPr marL="0" indent="0">
              <a:buNone/>
            </a:pPr>
            <a:r>
              <a:rPr lang="en-US" dirty="0"/>
              <a:t>Impairs phagocytosis, intracellular killing activity, and cytokine production by macrophages.</a:t>
            </a:r>
            <a:r>
              <a:rPr lang="en-US" baseline="30000" dirty="0"/>
              <a:t> 43,44</a:t>
            </a:r>
          </a:p>
          <a:p>
            <a:pPr marL="0" marR="0" indent="0">
              <a:spcBef>
                <a:spcPts val="0"/>
              </a:spcBef>
              <a:buNone/>
            </a:pPr>
            <a:endParaRPr lang="en-US" dirty="0"/>
          </a:p>
        </p:txBody>
      </p:sp>
      <p:sp>
        <p:nvSpPr>
          <p:cNvPr id="7" name="Text Placeholder 6">
            <a:extLst>
              <a:ext uri="{FF2B5EF4-FFF2-40B4-BE49-F238E27FC236}">
                <a16:creationId xmlns:a16="http://schemas.microsoft.com/office/drawing/2014/main" id="{E1197B66-A533-4D93-AE2C-B124F85C60D0}"/>
              </a:ext>
            </a:extLst>
          </p:cNvPr>
          <p:cNvSpPr>
            <a:spLocks noGrp="1"/>
          </p:cNvSpPr>
          <p:nvPr>
            <p:ph type="body" idx="4"/>
          </p:nvPr>
        </p:nvSpPr>
        <p:spPr/>
        <p:txBody>
          <a:bodyPr/>
          <a:lstStyle/>
          <a:p>
            <a:pPr marL="127000" indent="0">
              <a:buNone/>
            </a:pPr>
            <a:r>
              <a:rPr lang="en-US" dirty="0"/>
              <a:t>Zinc and zinc transporters in dendritic cells, T cells, and B cells are important for crosstalk between innate and adaptive immune systems.</a:t>
            </a:r>
            <a:r>
              <a:rPr lang="en-US" baseline="30000" dirty="0"/>
              <a:t>45</a:t>
            </a:r>
          </a:p>
          <a:p>
            <a:pPr marL="127000" indent="0">
              <a:buNone/>
            </a:pPr>
            <a:endParaRPr lang="en-US" dirty="0"/>
          </a:p>
        </p:txBody>
      </p:sp>
      <p:sp>
        <p:nvSpPr>
          <p:cNvPr id="354" name="Google Shape;354;p5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Zinc</a:t>
            </a:r>
            <a:endParaRPr dirty="0"/>
          </a:p>
        </p:txBody>
      </p:sp>
      <p:sp>
        <p:nvSpPr>
          <p:cNvPr id="356" name="Google Shape;356;p55"/>
          <p:cNvSpPr txBox="1">
            <a:spLocks noGrp="1"/>
          </p:cNvSpPr>
          <p:nvPr>
            <p:ph type="body" idx="1"/>
          </p:nvPr>
        </p:nvSpPr>
        <p:spPr>
          <a:prstGeom prst="rect">
            <a:avLst/>
          </a:prstGeom>
        </p:spPr>
        <p:txBody>
          <a:bodyPr spcFirstLastPara="1" wrap="square" lIns="91425" tIns="91425" rIns="91425" bIns="91425" anchor="t" anchorCtr="0">
            <a:noAutofit/>
          </a:bodyPr>
          <a:lstStyle/>
          <a:p>
            <a:pPr marL="0" indent="0">
              <a:buNone/>
            </a:pPr>
            <a:r>
              <a:rPr lang="en-US" dirty="0"/>
              <a:t>The immune system is </a:t>
            </a:r>
            <a:r>
              <a:rPr lang="en-US" b="1" dirty="0"/>
              <a:t>strongly impaired</a:t>
            </a:r>
            <a:r>
              <a:rPr lang="en-US" dirty="0"/>
              <a:t>, predominantly the cell-mediated response by T-lymphocytes.</a:t>
            </a:r>
            <a:r>
              <a:rPr lang="en-US" baseline="30000" dirty="0"/>
              <a:t>42</a:t>
            </a:r>
          </a:p>
          <a:p>
            <a:pPr marL="0" lvl="0" indent="0" algn="l" rtl="0">
              <a:spcBef>
                <a:spcPts val="0"/>
              </a:spcBef>
              <a:spcAft>
                <a:spcPts val="0"/>
              </a:spcAft>
              <a:buNone/>
            </a:pPr>
            <a:endParaRPr lang="en-US"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2" name="Google Shape;338;p53">
            <a:extLst>
              <a:ext uri="{FF2B5EF4-FFF2-40B4-BE49-F238E27FC236}">
                <a16:creationId xmlns:a16="http://schemas.microsoft.com/office/drawing/2014/main" id="{7192DB89-BA5A-439C-A75D-250DD087E549}"/>
              </a:ext>
            </a:extLst>
          </p:cNvPr>
          <p:cNvSpPr txBox="1">
            <a:spLocks/>
          </p:cNvSpPr>
          <p:nvPr/>
        </p:nvSpPr>
        <p:spPr>
          <a:xfrm>
            <a:off x="530400" y="1298801"/>
            <a:ext cx="11130900" cy="7357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4000" b="0" i="0" u="none" strike="noStrike" cap="none">
                <a:solidFill>
                  <a:srgbClr val="88B04B"/>
                </a:solidFill>
                <a:latin typeface="Nunito Sans Black"/>
                <a:ea typeface="Nunito Sans Black"/>
                <a:cs typeface="Nunito Sans Black"/>
                <a:sym typeface="Nunito Sans Black"/>
              </a:defRPr>
            </a:lvl1pPr>
            <a:lvl2pPr marR="0" lvl="1"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2pPr>
            <a:lvl3pPr marR="0" lvl="2"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3pPr>
            <a:lvl4pPr marR="0" lvl="3"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4pPr>
            <a:lvl5pPr marR="0" lvl="4"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5pPr>
            <a:lvl6pPr marR="0" lvl="5"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6pPr>
            <a:lvl7pPr marR="0" lvl="6"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7pPr>
            <a:lvl8pPr marR="0" lvl="7"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8pPr>
            <a:lvl9pPr marR="0" lvl="8"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9pPr>
          </a:lstStyle>
          <a:p>
            <a:pPr>
              <a:lnSpc>
                <a:spcPct val="107000"/>
              </a:lnSpc>
              <a:spcAft>
                <a:spcPts val="800"/>
              </a:spcAft>
            </a:pPr>
            <a:r>
              <a:rPr lang="en-US" sz="1800" dirty="0">
                <a:solidFill>
                  <a:srgbClr val="404F5D"/>
                </a:solidFill>
                <a:latin typeface="Nunito Sans" panose="020B0604020202020204" charset="0"/>
                <a:sym typeface="Nunito Sans SemiBold"/>
              </a:rPr>
              <a:t>Zinc plays a strong role in immune strength.</a:t>
            </a:r>
          </a:p>
        </p:txBody>
      </p:sp>
    </p:spTree>
    <p:extLst>
      <p:ext uri="{BB962C8B-B14F-4D97-AF65-F5344CB8AC3E}">
        <p14:creationId xmlns:p14="http://schemas.microsoft.com/office/powerpoint/2010/main" val="429236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16" name="Google Shape;316;p51"/>
          <p:cNvPicPr preferRelativeResize="0"/>
          <p:nvPr/>
        </p:nvPicPr>
        <p:blipFill rotWithShape="1">
          <a:blip r:embed="rId3">
            <a:alphaModFix amt="18000"/>
          </a:blip>
          <a:srcRect b="71048"/>
          <a:stretch/>
        </p:blipFill>
        <p:spPr>
          <a:xfrm>
            <a:off x="0" y="4911643"/>
            <a:ext cx="12191999" cy="1946349"/>
          </a:xfrm>
          <a:prstGeom prst="rect">
            <a:avLst/>
          </a:prstGeom>
          <a:noFill/>
          <a:ln>
            <a:noFill/>
          </a:ln>
        </p:spPr>
      </p:pic>
      <p:sp>
        <p:nvSpPr>
          <p:cNvPr id="317" name="Google Shape;317;p51"/>
          <p:cNvSpPr/>
          <p:nvPr/>
        </p:nvSpPr>
        <p:spPr>
          <a:xfrm>
            <a:off x="0" y="4911650"/>
            <a:ext cx="12192000" cy="1946400"/>
          </a:xfrm>
          <a:prstGeom prst="rect">
            <a:avLst/>
          </a:pr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51"/>
          <p:cNvSpPr txBox="1">
            <a:spLocks noGrp="1"/>
          </p:cNvSpPr>
          <p:nvPr>
            <p:ph type="title"/>
          </p:nvPr>
        </p:nvSpPr>
        <p:spPr>
          <a:xfrm>
            <a:off x="530400" y="566075"/>
            <a:ext cx="11130900" cy="110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Elderberry</a:t>
            </a:r>
            <a:endParaRPr dirty="0"/>
          </a:p>
        </p:txBody>
      </p:sp>
      <p:sp>
        <p:nvSpPr>
          <p:cNvPr id="2" name="Text Placeholder 1">
            <a:extLst>
              <a:ext uri="{FF2B5EF4-FFF2-40B4-BE49-F238E27FC236}">
                <a16:creationId xmlns:a16="http://schemas.microsoft.com/office/drawing/2014/main" id="{DC0F3F9F-AB0C-4CE2-8B32-AC784233F660}"/>
              </a:ext>
            </a:extLst>
          </p:cNvPr>
          <p:cNvSpPr>
            <a:spLocks noGrp="1"/>
          </p:cNvSpPr>
          <p:nvPr>
            <p:ph type="body" idx="2"/>
          </p:nvPr>
        </p:nvSpPr>
        <p:spPr>
          <a:xfrm>
            <a:off x="2295600" y="2230251"/>
            <a:ext cx="7600500" cy="2778000"/>
          </a:xfrm>
        </p:spPr>
        <p:txBody>
          <a:bodyPr/>
          <a:lstStyle/>
          <a:p>
            <a:pPr marL="0" marR="0">
              <a:lnSpc>
                <a:spcPct val="107000"/>
              </a:lnSpc>
              <a:spcBef>
                <a:spcPts val="0"/>
              </a:spcBef>
              <a:spcAft>
                <a:spcPts val="800"/>
              </a:spcAft>
            </a:pPr>
            <a:r>
              <a:rPr lang="en-US" dirty="0">
                <a:solidFill>
                  <a:srgbClr val="323232"/>
                </a:solidFill>
                <a:latin typeface="Nunito Sans" panose="020B0604020202020204" charset="0"/>
                <a:cs typeface="Calibri" panose="020F0502020204030204" pitchFamily="34" charset="0"/>
              </a:rPr>
              <a:t>Black Elderberry (Sambucus nigra) was found to substantially reduce upper respiratory symptoms in a meta-analysis of randomized, controlled trials. </a:t>
            </a:r>
            <a:r>
              <a:rPr lang="en-US" baseline="30000" dirty="0">
                <a:solidFill>
                  <a:srgbClr val="323232"/>
                </a:solidFill>
                <a:latin typeface="Nunito Sans" panose="020B0604020202020204" charset="0"/>
                <a:cs typeface="Calibri" panose="020F0502020204030204" pitchFamily="34" charset="0"/>
              </a:rPr>
              <a:t>46</a:t>
            </a:r>
          </a:p>
          <a:p>
            <a:pPr marL="0" marR="0">
              <a:lnSpc>
                <a:spcPct val="107000"/>
              </a:lnSpc>
              <a:spcBef>
                <a:spcPts val="0"/>
              </a:spcBef>
              <a:spcAft>
                <a:spcPts val="800"/>
              </a:spcAft>
            </a:pPr>
            <a:r>
              <a:rPr lang="en-US" dirty="0">
                <a:solidFill>
                  <a:srgbClr val="323232"/>
                </a:solidFill>
                <a:latin typeface="Nunito Sans" panose="020B0604020202020204" charset="0"/>
                <a:cs typeface="Calibri" panose="020F0502020204030204" pitchFamily="34" charset="0"/>
              </a:rPr>
              <a:t>Standardized elderberry liquid extract possesses antimicrobial activity against both Gram-positive bacteria of Streptococcus pyogenes and group C and G Streptococci, and the Gram-negative bacterium Branhamella catarrhalis in liquid cultures. The liquid extract also displays an inhibitory effect on the propagation of human pathogenic influenza viruses.</a:t>
            </a:r>
            <a:r>
              <a:rPr lang="en-US" baseline="30000" dirty="0">
                <a:solidFill>
                  <a:srgbClr val="323232"/>
                </a:solidFill>
                <a:latin typeface="Nunito Sans" panose="020B0604020202020204" charset="0"/>
                <a:cs typeface="Calibri" panose="020F0502020204030204" pitchFamily="34" charset="0"/>
              </a:rPr>
              <a:t>47</a:t>
            </a:r>
          </a:p>
          <a:p>
            <a:pPr marL="0" marR="0">
              <a:lnSpc>
                <a:spcPct val="107000"/>
              </a:lnSpc>
              <a:spcBef>
                <a:spcPts val="0"/>
              </a:spcBef>
              <a:spcAft>
                <a:spcPts val="800"/>
              </a:spcAft>
            </a:pPr>
            <a:r>
              <a:rPr lang="en-US" dirty="0">
                <a:solidFill>
                  <a:srgbClr val="323232"/>
                </a:solidFill>
                <a:latin typeface="Nunito Sans" panose="020B0604020202020204" charset="0"/>
                <a:cs typeface="Calibri" panose="020F0502020204030204" pitchFamily="34" charset="0"/>
              </a:rPr>
              <a:t>Elderberry supplementation showed a significant reduction of cold duration and severity in air travelers in a double-blind placebo-controlled trial of 312 intercontinental air travelers. </a:t>
            </a:r>
            <a:r>
              <a:rPr lang="en-US" baseline="30000" dirty="0">
                <a:solidFill>
                  <a:srgbClr val="323232"/>
                </a:solidFill>
                <a:latin typeface="Nunito Sans" panose="020B0604020202020204" charset="0"/>
                <a:cs typeface="Calibri" panose="020F0502020204030204" pitchFamily="34" charset="0"/>
              </a:rPr>
              <a:t>48</a:t>
            </a:r>
            <a:endParaRPr lang="en-US" sz="1800" baseline="30000" dirty="0">
              <a:solidFill>
                <a:srgbClr val="323232"/>
              </a:solidFill>
              <a:latin typeface="Nunito Sans" panose="020B0604020202020204" charset="0"/>
              <a:cs typeface="Calibri" panose="020F0502020204030204" pitchFamily="34" charset="0"/>
            </a:endParaRPr>
          </a:p>
          <a:p>
            <a:pPr marL="0" marR="0">
              <a:lnSpc>
                <a:spcPct val="107000"/>
              </a:lnSpc>
              <a:spcBef>
                <a:spcPts val="0"/>
              </a:spcBef>
              <a:spcAft>
                <a:spcPts val="800"/>
              </a:spcAft>
            </a:pPr>
            <a:endParaRPr lang="en-US" sz="1800"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ubtitle 4">
            <a:extLst>
              <a:ext uri="{FF2B5EF4-FFF2-40B4-BE49-F238E27FC236}">
                <a16:creationId xmlns:a16="http://schemas.microsoft.com/office/drawing/2014/main" id="{BE9203C9-DD28-4109-85E5-FDB10777DB5D}"/>
              </a:ext>
            </a:extLst>
          </p:cNvPr>
          <p:cNvSpPr>
            <a:spLocks noGrp="1"/>
          </p:cNvSpPr>
          <p:nvPr>
            <p:ph type="subTitle" idx="1"/>
          </p:nvPr>
        </p:nvSpPr>
        <p:spPr/>
        <p:txBody>
          <a:bodyPr/>
          <a:lstStyle/>
          <a:p>
            <a:r>
              <a:rPr lang="en-US" dirty="0"/>
              <a:t>Reduces upper respiratory symptoms, and inhibits propagation of human pathogenic influenza viruses.*</a:t>
            </a:r>
          </a:p>
        </p:txBody>
      </p:sp>
    </p:spTree>
    <p:extLst>
      <p:ext uri="{BB962C8B-B14F-4D97-AF65-F5344CB8AC3E}">
        <p14:creationId xmlns:p14="http://schemas.microsoft.com/office/powerpoint/2010/main" val="80733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5D40BE-7962-4476-92B2-6A62124DC187}"/>
              </a:ext>
            </a:extLst>
          </p:cNvPr>
          <p:cNvSpPr>
            <a:spLocks noGrp="1"/>
          </p:cNvSpPr>
          <p:nvPr>
            <p:ph type="title"/>
          </p:nvPr>
        </p:nvSpPr>
        <p:spPr/>
        <p:txBody>
          <a:bodyPr/>
          <a:lstStyle/>
          <a:p>
            <a:r>
              <a:rPr lang="en-US" dirty="0"/>
              <a:t>Guaifenesin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0" name="Text Placeholder 9">
            <a:extLst>
              <a:ext uri="{FF2B5EF4-FFF2-40B4-BE49-F238E27FC236}">
                <a16:creationId xmlns:a16="http://schemas.microsoft.com/office/drawing/2014/main" id="{B223355C-54A2-4A43-A46D-3180F27A78DD}"/>
              </a:ext>
            </a:extLst>
          </p:cNvPr>
          <p:cNvSpPr>
            <a:spLocks noGrp="1"/>
          </p:cNvSpPr>
          <p:nvPr>
            <p:ph type="body" idx="2"/>
          </p:nvPr>
        </p:nvSpPr>
        <p:spPr>
          <a:xfrm>
            <a:off x="1454994" y="2423712"/>
            <a:ext cx="4067100" cy="4022100"/>
          </a:xfrm>
        </p:spPr>
        <p:txBody>
          <a:bodyPr/>
          <a:lstStyle/>
          <a:p>
            <a:pPr marL="0" indent="0">
              <a:spcAft>
                <a:spcPts val="800"/>
              </a:spcAft>
              <a:buNone/>
            </a:pPr>
            <a:r>
              <a:rPr lang="en-US" sz="1800" dirty="0">
                <a:latin typeface="Nunito Sans" panose="020B0604020202020204" charset="0"/>
                <a:cs typeface="Calibri" panose="020F0502020204030204" pitchFamily="34" charset="0"/>
              </a:rPr>
              <a:t>Guaifenesin is an expectorant. It increases hydration and decreases viscosity of mucus leading to </a:t>
            </a:r>
            <a:r>
              <a:rPr lang="en-US" sz="1800" b="1" dirty="0">
                <a:latin typeface="Nunito Sans" panose="020B0604020202020204" charset="0"/>
                <a:cs typeface="Calibri" panose="020F0502020204030204" pitchFamily="34" charset="0"/>
              </a:rPr>
              <a:t>improved clearance </a:t>
            </a:r>
            <a:r>
              <a:rPr lang="en-US" sz="1800" dirty="0">
                <a:latin typeface="Nunito Sans" panose="020B0604020202020204" charset="0"/>
                <a:cs typeface="Calibri" panose="020F0502020204030204" pitchFamily="34" charset="0"/>
              </a:rPr>
              <a:t>of accumulated secretions from the </a:t>
            </a:r>
            <a:r>
              <a:rPr lang="en-US" sz="1800" b="1" dirty="0">
                <a:latin typeface="Nunito Sans" panose="020B0604020202020204" charset="0"/>
                <a:cs typeface="Calibri" panose="020F0502020204030204" pitchFamily="34" charset="0"/>
              </a:rPr>
              <a:t>upper and lower </a:t>
            </a:r>
            <a:r>
              <a:rPr lang="en-US" sz="1800" dirty="0">
                <a:latin typeface="Nunito Sans" panose="020B0604020202020204" charset="0"/>
                <a:cs typeface="Calibri" panose="020F0502020204030204" pitchFamily="34" charset="0"/>
              </a:rPr>
              <a:t>airway.</a:t>
            </a:r>
            <a:r>
              <a:rPr lang="en-US" sz="1800" baseline="30000" dirty="0">
                <a:latin typeface="Nunito Sans" panose="020B0604020202020204" charset="0"/>
                <a:cs typeface="Calibri" panose="020F0502020204030204" pitchFamily="34" charset="0"/>
              </a:rPr>
              <a:t>49</a:t>
            </a:r>
          </a:p>
          <a:p>
            <a:endParaRPr lang="en-US" dirty="0"/>
          </a:p>
        </p:txBody>
      </p:sp>
      <p:sp>
        <p:nvSpPr>
          <p:cNvPr id="11" name="Text Placeholder 10">
            <a:extLst>
              <a:ext uri="{FF2B5EF4-FFF2-40B4-BE49-F238E27FC236}">
                <a16:creationId xmlns:a16="http://schemas.microsoft.com/office/drawing/2014/main" id="{6D8B1C0F-8BA5-4335-86E5-26E1C30051B7}"/>
              </a:ext>
            </a:extLst>
          </p:cNvPr>
          <p:cNvSpPr>
            <a:spLocks noGrp="1"/>
          </p:cNvSpPr>
          <p:nvPr>
            <p:ph type="body" idx="3"/>
          </p:nvPr>
        </p:nvSpPr>
        <p:spPr/>
        <p:txBody>
          <a:bodyPr/>
          <a:lstStyle/>
          <a:p>
            <a:pPr marL="127000" indent="0">
              <a:buNone/>
            </a:pPr>
            <a:r>
              <a:rPr lang="en-US" sz="1800" dirty="0">
                <a:latin typeface="Nunito Sans" panose="020B0604020202020204" charset="0"/>
                <a:cs typeface="Calibri" panose="020F0502020204030204" pitchFamily="34" charset="0"/>
              </a:rPr>
              <a:t>FDA monograph indication of guaifenesin to “help loosen phlegm (mucus) and thin bronchial secretions in patients with stable chronic bronchitis.”</a:t>
            </a:r>
            <a:r>
              <a:rPr lang="en-US" sz="1800" baseline="30000" dirty="0">
                <a:latin typeface="Nunito Sans" panose="020B0604020202020204" charset="0"/>
                <a:cs typeface="Calibri" panose="020F0502020204030204" pitchFamily="34" charset="0"/>
              </a:rPr>
              <a:t>50</a:t>
            </a:r>
          </a:p>
          <a:p>
            <a:endParaRPr lang="en-US" dirty="0"/>
          </a:p>
        </p:txBody>
      </p:sp>
      <p:sp>
        <p:nvSpPr>
          <p:cNvPr id="2" name="Google Shape;338;p53">
            <a:extLst>
              <a:ext uri="{FF2B5EF4-FFF2-40B4-BE49-F238E27FC236}">
                <a16:creationId xmlns:a16="http://schemas.microsoft.com/office/drawing/2014/main" id="{EA8F331E-37BA-485D-A903-6424A8717B8C}"/>
              </a:ext>
            </a:extLst>
          </p:cNvPr>
          <p:cNvSpPr txBox="1">
            <a:spLocks/>
          </p:cNvSpPr>
          <p:nvPr/>
        </p:nvSpPr>
        <p:spPr>
          <a:xfrm>
            <a:off x="530400" y="1298801"/>
            <a:ext cx="11130900" cy="7357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4000" b="0" i="0" u="none" strike="noStrike" cap="none">
                <a:solidFill>
                  <a:srgbClr val="88B04B"/>
                </a:solidFill>
                <a:latin typeface="Nunito Sans Black"/>
                <a:ea typeface="Nunito Sans Black"/>
                <a:cs typeface="Nunito Sans Black"/>
                <a:sym typeface="Nunito Sans Black"/>
              </a:defRPr>
            </a:lvl1pPr>
            <a:lvl2pPr marR="0" lvl="1"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2pPr>
            <a:lvl3pPr marR="0" lvl="2"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3pPr>
            <a:lvl4pPr marR="0" lvl="3"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4pPr>
            <a:lvl5pPr marR="0" lvl="4"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5pPr>
            <a:lvl6pPr marR="0" lvl="5"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6pPr>
            <a:lvl7pPr marR="0" lvl="6"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7pPr>
            <a:lvl8pPr marR="0" lvl="7"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8pPr>
            <a:lvl9pPr marR="0" lvl="8" algn="l" rtl="0">
              <a:lnSpc>
                <a:spcPct val="100000"/>
              </a:lnSpc>
              <a:spcBef>
                <a:spcPts val="0"/>
              </a:spcBef>
              <a:spcAft>
                <a:spcPts val="0"/>
              </a:spcAft>
              <a:buClr>
                <a:srgbClr val="000000"/>
              </a:buClr>
              <a:buFont typeface="Arial"/>
              <a:buNone/>
              <a:defRPr sz="1400" b="0" i="0" u="none" strike="noStrike" cap="none">
                <a:solidFill>
                  <a:srgbClr val="87B04B"/>
                </a:solidFill>
                <a:latin typeface="Cabin"/>
                <a:ea typeface="Cabin"/>
                <a:cs typeface="Cabin"/>
                <a:sym typeface="Cabin"/>
              </a:defRPr>
            </a:lvl9pPr>
          </a:lstStyle>
          <a:p>
            <a:pPr>
              <a:lnSpc>
                <a:spcPct val="107000"/>
              </a:lnSpc>
              <a:spcAft>
                <a:spcPts val="800"/>
              </a:spcAft>
            </a:pPr>
            <a:r>
              <a:rPr lang="en-US" sz="1800" dirty="0">
                <a:solidFill>
                  <a:srgbClr val="404F5D"/>
                </a:solidFill>
                <a:latin typeface="Nunito Sans" panose="020B0604020202020204" charset="0"/>
                <a:sym typeface="Nunito Sans SemiBold"/>
              </a:rPr>
              <a:t>Expectorant that helps loosens phlegm and thins bronchial secretions.*</a:t>
            </a:r>
          </a:p>
        </p:txBody>
      </p:sp>
    </p:spTree>
    <p:extLst>
      <p:ext uri="{BB962C8B-B14F-4D97-AF65-F5344CB8AC3E}">
        <p14:creationId xmlns:p14="http://schemas.microsoft.com/office/powerpoint/2010/main" val="183953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D4F1A-8D66-4C0F-AD4E-41A9B73A0B98}"/>
              </a:ext>
            </a:extLst>
          </p:cNvPr>
          <p:cNvSpPr>
            <a:spLocks noGrp="1"/>
          </p:cNvSpPr>
          <p:nvPr>
            <p:ph type="title"/>
          </p:nvPr>
        </p:nvSpPr>
        <p:spPr/>
        <p:txBody>
          <a:bodyPr/>
          <a:lstStyle/>
          <a:p>
            <a:r>
              <a:rPr lang="en-US" dirty="0"/>
              <a:t>Where to learn more</a:t>
            </a:r>
          </a:p>
        </p:txBody>
      </p:sp>
      <p:sp>
        <p:nvSpPr>
          <p:cNvPr id="6" name="Subtitle 5">
            <a:extLst>
              <a:ext uri="{FF2B5EF4-FFF2-40B4-BE49-F238E27FC236}">
                <a16:creationId xmlns:a16="http://schemas.microsoft.com/office/drawing/2014/main" id="{00EA8D16-4F35-40A7-A67D-6013C733D9F9}"/>
              </a:ext>
            </a:extLst>
          </p:cNvPr>
          <p:cNvSpPr>
            <a:spLocks noGrp="1"/>
          </p:cNvSpPr>
          <p:nvPr>
            <p:ph type="subTitle" idx="1"/>
          </p:nvPr>
        </p:nvSpPr>
        <p:spPr/>
        <p:txBody>
          <a:bodyPr/>
          <a:lstStyle/>
          <a:p>
            <a:r>
              <a:rPr lang="en-US" dirty="0"/>
              <a:t>)</a:t>
            </a:r>
          </a:p>
        </p:txBody>
      </p:sp>
      <p:sp>
        <p:nvSpPr>
          <p:cNvPr id="7" name="Text Placeholder 6">
            <a:extLst>
              <a:ext uri="{FF2B5EF4-FFF2-40B4-BE49-F238E27FC236}">
                <a16:creationId xmlns:a16="http://schemas.microsoft.com/office/drawing/2014/main" id="{06D49E9B-7DFB-4DD5-9742-C046E3FF7AAF}"/>
              </a:ext>
            </a:extLst>
          </p:cNvPr>
          <p:cNvSpPr>
            <a:spLocks noGrp="1"/>
          </p:cNvSpPr>
          <p:nvPr>
            <p:ph type="body" idx="2"/>
          </p:nvPr>
        </p:nvSpPr>
        <p:spPr/>
        <p:txBody>
          <a:bodyPr/>
          <a:lstStyle/>
          <a:p>
            <a:pPr marL="127000" indent="0">
              <a:buNone/>
            </a:pPr>
            <a:r>
              <a:rPr lang="en-US" sz="1800" dirty="0">
                <a:effectLst/>
                <a:latin typeface="Nunito Sans" panose="020B0604020202020204" charset="0"/>
                <a:ea typeface="Calibri" panose="020F0502020204030204" pitchFamily="34" charset="0"/>
                <a:cs typeface="Calibri" panose="020F0502020204030204" pitchFamily="34" charset="0"/>
              </a:rPr>
              <a:t>FS TEAM TO PROVIDE LINK/FOLLOW UP LOCATION</a:t>
            </a:r>
            <a:endParaRPr lang="en-US" sz="1800" dirty="0">
              <a:effectLst/>
              <a:latin typeface="Nunito Sans" panose="020B0604020202020204" charset="0"/>
              <a:ea typeface="Calibri" panose="020F0502020204030204" pitchFamily="34" charset="0"/>
              <a:cs typeface="Times New Roman" panose="02020603050405020304" pitchFamily="18" charset="0"/>
            </a:endParaRPr>
          </a:p>
          <a:p>
            <a:endParaRPr lang="en-US" dirty="0">
              <a:latin typeface="Nunito Sans" panose="020B0604020202020204" charset="0"/>
            </a:endParaRPr>
          </a:p>
        </p:txBody>
      </p:sp>
    </p:spTree>
    <p:extLst>
      <p:ext uri="{BB962C8B-B14F-4D97-AF65-F5344CB8AC3E}">
        <p14:creationId xmlns:p14="http://schemas.microsoft.com/office/powerpoint/2010/main" val="1070350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4A1EBA-9421-497F-83AA-C5961BE1AD8D}"/>
              </a:ext>
            </a:extLst>
          </p:cNvPr>
          <p:cNvSpPr>
            <a:spLocks noGrp="1"/>
          </p:cNvSpPr>
          <p:nvPr>
            <p:ph type="body" idx="1"/>
          </p:nvPr>
        </p:nvSpPr>
        <p:spPr>
          <a:xfrm>
            <a:off x="3849342" y="1956150"/>
            <a:ext cx="7600500" cy="2945700"/>
          </a:xfrm>
        </p:spPr>
        <p:txBody>
          <a:bodyPr/>
          <a:lstStyle/>
          <a:p>
            <a:pPr marL="127000" indent="0">
              <a:buNone/>
            </a:pPr>
            <a:r>
              <a:rPr lang="en-US" sz="1300" b="0" i="0" dirty="0">
                <a:solidFill>
                  <a:srgbClr val="212121"/>
                </a:solidFill>
                <a:effectLst/>
                <a:latin typeface="Nunito Sans" panose="020B0604020202020204" charset="0"/>
              </a:rPr>
              <a:t>Dr. Fitzgerald received her doctorate of naturopathic medicine from National College of Natural Medicine in Portland, Oregon. She completed the first CNME-accredited post-doctorate position in nutritional biochemistry and laboratory science at Metametrix (now Genova) Clinical Laboratory under the direction of Richard Lord, Ph.D. Her residency was completed at Progressive Medical Center, a large, integrative medical practice in Atlanta, Georgia. Dr. Fitzgerald is lead author and editor of Case Studies in Integrative and Functional Medicine, a contributing author to Laboratory Evaluations for Integrative and Functional Medicine and the Institute for Functional Medicine’s updated Textbook for Functional Medicine. She has been published in numerous peer-reviewed journals. Dr. Fitzgerald is on faculty at the Institute for Functional Medicine, and is an Institute for Functional Medicine Certified Practitioner. She regularly lectures internationally for several organizations and is in private practice in Sandy Hook, Connecticut.</a:t>
            </a:r>
            <a:endParaRPr lang="en-US" sz="1300" dirty="0">
              <a:latin typeface="Nunito Sans" panose="020B0604020202020204" charset="0"/>
            </a:endParaRPr>
          </a:p>
          <a:p>
            <a:pPr marL="127000" indent="0">
              <a:buNone/>
            </a:pPr>
            <a:endParaRPr lang="en-US" sz="1300" dirty="0">
              <a:latin typeface="Nunito Sans" panose="020B0604020202020204" charset="0"/>
            </a:endParaRPr>
          </a:p>
        </p:txBody>
      </p:sp>
      <p:sp>
        <p:nvSpPr>
          <p:cNvPr id="2" name="Title 1">
            <a:extLst>
              <a:ext uri="{FF2B5EF4-FFF2-40B4-BE49-F238E27FC236}">
                <a16:creationId xmlns:a16="http://schemas.microsoft.com/office/drawing/2014/main" id="{39C3A31A-831C-4E92-9DE9-B21F1F93867D}"/>
              </a:ext>
            </a:extLst>
          </p:cNvPr>
          <p:cNvSpPr>
            <a:spLocks noGrp="1"/>
          </p:cNvSpPr>
          <p:nvPr>
            <p:ph type="title"/>
          </p:nvPr>
        </p:nvSpPr>
        <p:spPr/>
        <p:txBody>
          <a:bodyPr/>
          <a:lstStyle/>
          <a:p>
            <a:r>
              <a:rPr lang="en-US" dirty="0"/>
              <a:t>Dr. Kara Fitzgerald</a:t>
            </a:r>
          </a:p>
        </p:txBody>
      </p:sp>
      <p:pic>
        <p:nvPicPr>
          <p:cNvPr id="10" name="Picture 9" descr="A person standing in front of a book&#10;&#10;Description automatically generated">
            <a:extLst>
              <a:ext uri="{FF2B5EF4-FFF2-40B4-BE49-F238E27FC236}">
                <a16:creationId xmlns:a16="http://schemas.microsoft.com/office/drawing/2014/main" id="{4AB561E8-B80D-439D-A878-2DA2BEE31DC8}"/>
              </a:ext>
            </a:extLst>
          </p:cNvPr>
          <p:cNvPicPr>
            <a:picLocks noChangeAspect="1"/>
          </p:cNvPicPr>
          <p:nvPr/>
        </p:nvPicPr>
        <p:blipFill>
          <a:blip r:embed="rId3"/>
          <a:stretch>
            <a:fillRect/>
          </a:stretch>
        </p:blipFill>
        <p:spPr>
          <a:xfrm>
            <a:off x="834501" y="2165411"/>
            <a:ext cx="2863788" cy="2863788"/>
          </a:xfrm>
          <a:prstGeom prst="rect">
            <a:avLst/>
          </a:prstGeom>
        </p:spPr>
      </p:pic>
    </p:spTree>
    <p:extLst>
      <p:ext uri="{BB962C8B-B14F-4D97-AF65-F5344CB8AC3E}">
        <p14:creationId xmlns:p14="http://schemas.microsoft.com/office/powerpoint/2010/main" val="382272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59"/>
          <p:cNvPicPr preferRelativeResize="0"/>
          <p:nvPr/>
        </p:nvPicPr>
        <p:blipFill>
          <a:blip r:embed="rId3">
            <a:alphaModFix/>
          </a:blip>
          <a:stretch>
            <a:fillRect/>
          </a:stretch>
        </p:blipFill>
        <p:spPr>
          <a:xfrm>
            <a:off x="3436225" y="2970050"/>
            <a:ext cx="5319548" cy="917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16" name="Google Shape;316;p51"/>
          <p:cNvPicPr preferRelativeResize="0"/>
          <p:nvPr/>
        </p:nvPicPr>
        <p:blipFill rotWithShape="1">
          <a:blip r:embed="rId3">
            <a:alphaModFix amt="18000"/>
          </a:blip>
          <a:srcRect b="71048"/>
          <a:stretch/>
        </p:blipFill>
        <p:spPr>
          <a:xfrm>
            <a:off x="0" y="4911643"/>
            <a:ext cx="12191999" cy="1946349"/>
          </a:xfrm>
          <a:prstGeom prst="rect">
            <a:avLst/>
          </a:prstGeom>
          <a:noFill/>
          <a:ln>
            <a:noFill/>
          </a:ln>
        </p:spPr>
      </p:pic>
      <p:sp>
        <p:nvSpPr>
          <p:cNvPr id="317" name="Google Shape;317;p51"/>
          <p:cNvSpPr/>
          <p:nvPr/>
        </p:nvSpPr>
        <p:spPr>
          <a:xfrm>
            <a:off x="0" y="4875042"/>
            <a:ext cx="12192000" cy="1946400"/>
          </a:xfrm>
          <a:prstGeom prst="rect">
            <a:avLst/>
          </a:pr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51"/>
          <p:cNvSpPr txBox="1"/>
          <p:nvPr/>
        </p:nvSpPr>
        <p:spPr>
          <a:xfrm>
            <a:off x="767688" y="2565125"/>
            <a:ext cx="2402700" cy="8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dirty="0">
                <a:solidFill>
                  <a:srgbClr val="87B04B"/>
                </a:solidFill>
                <a:latin typeface="Nunito Sans Black"/>
                <a:ea typeface="Nunito Sans Black"/>
                <a:cs typeface="Nunito Sans Black"/>
                <a:sym typeface="Nunito Sans Black"/>
              </a:rPr>
              <a:t>34+M</a:t>
            </a:r>
            <a:endParaRPr sz="5000" dirty="0">
              <a:solidFill>
                <a:srgbClr val="87B04B"/>
              </a:solidFill>
              <a:latin typeface="Nunito Sans Black"/>
              <a:ea typeface="Nunito Sans Black"/>
              <a:cs typeface="Nunito Sans Black"/>
              <a:sym typeface="Nunito Sans Black"/>
            </a:endParaRPr>
          </a:p>
        </p:txBody>
      </p:sp>
      <p:sp>
        <p:nvSpPr>
          <p:cNvPr id="310" name="Google Shape;310;p51"/>
          <p:cNvSpPr txBox="1"/>
          <p:nvPr/>
        </p:nvSpPr>
        <p:spPr>
          <a:xfrm>
            <a:off x="3328040" y="2561868"/>
            <a:ext cx="2402700" cy="8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dirty="0">
                <a:solidFill>
                  <a:srgbClr val="87B04B"/>
                </a:solidFill>
                <a:latin typeface="Nunito Sans Black"/>
                <a:ea typeface="Nunito Sans Black"/>
                <a:cs typeface="Nunito Sans Black"/>
                <a:sym typeface="Nunito Sans Black"/>
              </a:rPr>
              <a:t>14.8%</a:t>
            </a:r>
            <a:endParaRPr sz="5000" dirty="0">
              <a:solidFill>
                <a:srgbClr val="87B04B"/>
              </a:solidFill>
              <a:latin typeface="Nunito Sans Black"/>
              <a:ea typeface="Nunito Sans Black"/>
              <a:cs typeface="Nunito Sans Black"/>
              <a:sym typeface="Nunito Sans Black"/>
            </a:endParaRPr>
          </a:p>
        </p:txBody>
      </p:sp>
      <p:sp>
        <p:nvSpPr>
          <p:cNvPr id="311" name="Google Shape;311;p51"/>
          <p:cNvSpPr txBox="1"/>
          <p:nvPr/>
        </p:nvSpPr>
        <p:spPr>
          <a:xfrm>
            <a:off x="5980133" y="2565125"/>
            <a:ext cx="2402700" cy="8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dirty="0">
                <a:solidFill>
                  <a:srgbClr val="87B04B"/>
                </a:solidFill>
                <a:latin typeface="Nunito Sans Black"/>
                <a:ea typeface="Nunito Sans Black"/>
                <a:cs typeface="Nunito Sans Black"/>
                <a:sym typeface="Nunito Sans Black"/>
              </a:rPr>
              <a:t>17.9M</a:t>
            </a:r>
            <a:endParaRPr sz="5000" dirty="0">
              <a:solidFill>
                <a:srgbClr val="87B04B"/>
              </a:solidFill>
              <a:latin typeface="Nunito Sans Black"/>
              <a:ea typeface="Nunito Sans Black"/>
              <a:cs typeface="Nunito Sans Black"/>
              <a:sym typeface="Nunito Sans Black"/>
            </a:endParaRPr>
          </a:p>
        </p:txBody>
      </p:sp>
      <p:sp>
        <p:nvSpPr>
          <p:cNvPr id="312" name="Google Shape;312;p51"/>
          <p:cNvSpPr txBox="1"/>
          <p:nvPr/>
        </p:nvSpPr>
        <p:spPr>
          <a:xfrm>
            <a:off x="767688" y="3475650"/>
            <a:ext cx="2402700" cy="6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404F5D"/>
                </a:solidFill>
                <a:latin typeface="Nunito Sans"/>
                <a:ea typeface="Nunito Sans"/>
                <a:cs typeface="Nunito Sans"/>
                <a:sym typeface="Nunito Sans"/>
              </a:rPr>
              <a:t>US Adults</a:t>
            </a:r>
            <a:endParaRPr sz="1600" b="1" dirty="0">
              <a:solidFill>
                <a:srgbClr val="404F5D"/>
              </a:solidFill>
              <a:latin typeface="Nunito Sans"/>
              <a:ea typeface="Nunito Sans"/>
              <a:cs typeface="Nunito Sans"/>
              <a:sym typeface="Nunito Sans"/>
            </a:endParaRPr>
          </a:p>
        </p:txBody>
      </p:sp>
      <p:sp>
        <p:nvSpPr>
          <p:cNvPr id="314" name="Google Shape;314;p51"/>
          <p:cNvSpPr txBox="1"/>
          <p:nvPr/>
        </p:nvSpPr>
        <p:spPr>
          <a:xfrm>
            <a:off x="3328040" y="3512251"/>
            <a:ext cx="2402700" cy="6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404F5D"/>
                </a:solidFill>
                <a:latin typeface="Nunito Sans"/>
                <a:ea typeface="Nunito Sans"/>
                <a:cs typeface="Nunito Sans"/>
                <a:sym typeface="Nunito Sans"/>
              </a:rPr>
              <a:t>Of the 34+M</a:t>
            </a:r>
            <a:endParaRPr sz="1600" b="1" dirty="0">
              <a:solidFill>
                <a:srgbClr val="404F5D"/>
              </a:solidFill>
              <a:latin typeface="Nunito Sans"/>
              <a:ea typeface="Nunito Sans"/>
              <a:cs typeface="Nunito Sans"/>
              <a:sym typeface="Nunito Sans"/>
            </a:endParaRPr>
          </a:p>
        </p:txBody>
      </p:sp>
      <p:sp>
        <p:nvSpPr>
          <p:cNvPr id="315" name="Google Shape;315;p51"/>
          <p:cNvSpPr txBox="1"/>
          <p:nvPr/>
        </p:nvSpPr>
        <p:spPr>
          <a:xfrm>
            <a:off x="5980108" y="3475650"/>
            <a:ext cx="2402700" cy="6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404F5D"/>
                </a:solidFill>
                <a:latin typeface="Nunito Sans"/>
                <a:ea typeface="Nunito Sans"/>
                <a:cs typeface="Nunito Sans"/>
                <a:sym typeface="Nunito Sans"/>
              </a:rPr>
              <a:t>US Adult Men</a:t>
            </a:r>
            <a:endParaRPr sz="1600" b="1" dirty="0">
              <a:solidFill>
                <a:srgbClr val="404F5D"/>
              </a:solidFill>
              <a:latin typeface="Nunito Sans"/>
              <a:ea typeface="Nunito Sans"/>
              <a:cs typeface="Nunito Sans"/>
              <a:sym typeface="Nunito Sans"/>
            </a:endParaRPr>
          </a:p>
        </p:txBody>
      </p:sp>
      <p:sp>
        <p:nvSpPr>
          <p:cNvPr id="318" name="Google Shape;318;p51"/>
          <p:cNvSpPr txBox="1"/>
          <p:nvPr/>
        </p:nvSpPr>
        <p:spPr>
          <a:xfrm>
            <a:off x="767688" y="3839350"/>
            <a:ext cx="2402700" cy="81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dirty="0">
                <a:solidFill>
                  <a:srgbClr val="404F5D"/>
                </a:solidFill>
                <a:latin typeface="Nunito Sans"/>
                <a:ea typeface="Nunito Sans"/>
                <a:cs typeface="Nunito Sans"/>
                <a:sym typeface="Nunito Sans"/>
              </a:rPr>
              <a:t>are living with diabetes</a:t>
            </a:r>
            <a:endParaRPr sz="1200" dirty="0">
              <a:solidFill>
                <a:srgbClr val="404F5D"/>
              </a:solidFill>
              <a:latin typeface="Nunito Sans"/>
              <a:ea typeface="Nunito Sans"/>
              <a:cs typeface="Nunito Sans"/>
              <a:sym typeface="Nunito Sans"/>
            </a:endParaRPr>
          </a:p>
        </p:txBody>
      </p:sp>
      <p:sp>
        <p:nvSpPr>
          <p:cNvPr id="320" name="Google Shape;320;p51"/>
          <p:cNvSpPr txBox="1"/>
          <p:nvPr/>
        </p:nvSpPr>
        <p:spPr>
          <a:xfrm>
            <a:off x="3328040" y="3911438"/>
            <a:ext cx="2402700" cy="81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dirty="0">
                <a:solidFill>
                  <a:srgbClr val="404F5D"/>
                </a:solidFill>
                <a:latin typeface="Nunito Sans"/>
                <a:ea typeface="Nunito Sans"/>
                <a:cs typeface="Nunito Sans"/>
                <a:sym typeface="Nunito Sans"/>
              </a:rPr>
              <a:t>Are 65 or older</a:t>
            </a:r>
            <a:endParaRPr sz="1200" dirty="0">
              <a:solidFill>
                <a:srgbClr val="404F5D"/>
              </a:solidFill>
              <a:latin typeface="Nunito Sans"/>
              <a:ea typeface="Nunito Sans"/>
              <a:cs typeface="Nunito Sans"/>
              <a:sym typeface="Nunito Sans"/>
            </a:endParaRPr>
          </a:p>
        </p:txBody>
      </p:sp>
      <p:sp>
        <p:nvSpPr>
          <p:cNvPr id="321" name="Google Shape;321;p51"/>
          <p:cNvSpPr txBox="1"/>
          <p:nvPr/>
        </p:nvSpPr>
        <p:spPr>
          <a:xfrm>
            <a:off x="5980108" y="3839350"/>
            <a:ext cx="2402700" cy="81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dirty="0">
                <a:solidFill>
                  <a:srgbClr val="404F5D"/>
                </a:solidFill>
                <a:latin typeface="Nunito Sans"/>
                <a:ea typeface="Nunito Sans"/>
                <a:cs typeface="Nunito Sans"/>
                <a:sym typeface="Nunito Sans"/>
              </a:rPr>
              <a:t>are living with diabetes</a:t>
            </a:r>
            <a:endParaRPr sz="1200" dirty="0">
              <a:solidFill>
                <a:srgbClr val="404F5D"/>
              </a:solidFill>
              <a:latin typeface="Nunito Sans"/>
              <a:ea typeface="Nunito Sans"/>
              <a:cs typeface="Nunito Sans"/>
              <a:sym typeface="Nunito Sans"/>
            </a:endParaRPr>
          </a:p>
        </p:txBody>
      </p:sp>
      <p:sp>
        <p:nvSpPr>
          <p:cNvPr id="322" name="Google Shape;322;p51"/>
          <p:cNvSpPr txBox="1">
            <a:spLocks noGrp="1"/>
          </p:cNvSpPr>
          <p:nvPr>
            <p:ph type="title"/>
          </p:nvPr>
        </p:nvSpPr>
        <p:spPr>
          <a:xfrm>
            <a:off x="530400" y="503200"/>
            <a:ext cx="11130900" cy="110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Diabetes in US Population</a:t>
            </a:r>
            <a:endParaRPr dirty="0"/>
          </a:p>
        </p:txBody>
      </p:sp>
      <p:sp>
        <p:nvSpPr>
          <p:cNvPr id="3" name="Subtitle 2">
            <a:extLst>
              <a:ext uri="{FF2B5EF4-FFF2-40B4-BE49-F238E27FC236}">
                <a16:creationId xmlns:a16="http://schemas.microsoft.com/office/drawing/2014/main" id="{F4BC6A42-4009-4AA0-9B44-592F6906BF1C}"/>
              </a:ext>
            </a:extLst>
          </p:cNvPr>
          <p:cNvSpPr>
            <a:spLocks noGrp="1"/>
          </p:cNvSpPr>
          <p:nvPr>
            <p:ph type="subTitle" idx="1"/>
          </p:nvPr>
        </p:nvSpPr>
        <p:spPr/>
        <p:txBody>
          <a:bodyPr/>
          <a:lstStyle/>
          <a:p>
            <a:endParaRPr lang="en-US" dirty="0"/>
          </a:p>
        </p:txBody>
      </p:sp>
      <p:sp>
        <p:nvSpPr>
          <p:cNvPr id="4" name="Google Shape;311;p51">
            <a:extLst>
              <a:ext uri="{FF2B5EF4-FFF2-40B4-BE49-F238E27FC236}">
                <a16:creationId xmlns:a16="http://schemas.microsoft.com/office/drawing/2014/main" id="{1A8F70AA-BC8C-48FD-B470-33AE6D21B7AD}"/>
              </a:ext>
            </a:extLst>
          </p:cNvPr>
          <p:cNvSpPr txBox="1"/>
          <p:nvPr/>
        </p:nvSpPr>
        <p:spPr>
          <a:xfrm>
            <a:off x="8645590" y="2545190"/>
            <a:ext cx="2402700" cy="8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dirty="0">
                <a:solidFill>
                  <a:srgbClr val="87B04B"/>
                </a:solidFill>
                <a:latin typeface="Nunito Sans Black"/>
                <a:ea typeface="Nunito Sans Black"/>
                <a:cs typeface="Nunito Sans Black"/>
                <a:sym typeface="Nunito Sans Black"/>
              </a:rPr>
              <a:t>16.2M</a:t>
            </a:r>
            <a:endParaRPr sz="5000" dirty="0">
              <a:solidFill>
                <a:srgbClr val="87B04B"/>
              </a:solidFill>
              <a:latin typeface="Nunito Sans Black"/>
              <a:ea typeface="Nunito Sans Black"/>
              <a:cs typeface="Nunito Sans Black"/>
              <a:sym typeface="Nunito Sans Black"/>
            </a:endParaRPr>
          </a:p>
        </p:txBody>
      </p:sp>
      <p:sp>
        <p:nvSpPr>
          <p:cNvPr id="5" name="Google Shape;315;p51">
            <a:extLst>
              <a:ext uri="{FF2B5EF4-FFF2-40B4-BE49-F238E27FC236}">
                <a16:creationId xmlns:a16="http://schemas.microsoft.com/office/drawing/2014/main" id="{C30FC878-B5D1-4DAB-9C8D-64B8CDDE7F1E}"/>
              </a:ext>
            </a:extLst>
          </p:cNvPr>
          <p:cNvSpPr txBox="1"/>
          <p:nvPr/>
        </p:nvSpPr>
        <p:spPr>
          <a:xfrm>
            <a:off x="8645565" y="3455715"/>
            <a:ext cx="2402700" cy="6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404F5D"/>
                </a:solidFill>
                <a:latin typeface="Nunito Sans"/>
                <a:ea typeface="Nunito Sans"/>
                <a:cs typeface="Nunito Sans"/>
                <a:sym typeface="Nunito Sans"/>
              </a:rPr>
              <a:t>US Adult Women</a:t>
            </a:r>
          </a:p>
        </p:txBody>
      </p:sp>
      <p:sp>
        <p:nvSpPr>
          <p:cNvPr id="8" name="Google Shape;321;p51">
            <a:extLst>
              <a:ext uri="{FF2B5EF4-FFF2-40B4-BE49-F238E27FC236}">
                <a16:creationId xmlns:a16="http://schemas.microsoft.com/office/drawing/2014/main" id="{19EC29A9-E0DF-4FC2-8C26-909382D2307D}"/>
              </a:ext>
            </a:extLst>
          </p:cNvPr>
          <p:cNvSpPr txBox="1"/>
          <p:nvPr/>
        </p:nvSpPr>
        <p:spPr>
          <a:xfrm>
            <a:off x="8540460" y="3839350"/>
            <a:ext cx="2402700" cy="81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dirty="0">
                <a:solidFill>
                  <a:srgbClr val="404F5D"/>
                </a:solidFill>
                <a:latin typeface="Nunito Sans"/>
                <a:ea typeface="Nunito Sans"/>
                <a:cs typeface="Nunito Sans"/>
                <a:sym typeface="Nunito Sans"/>
              </a:rPr>
              <a:t>are living with diabetes</a:t>
            </a:r>
            <a:endParaRPr sz="1200" dirty="0">
              <a:solidFill>
                <a:srgbClr val="404F5D"/>
              </a:solidFill>
              <a:latin typeface="Nunito Sans"/>
              <a:ea typeface="Nunito Sans"/>
              <a:cs typeface="Nunito Sans"/>
              <a:sym typeface="Nunito Sans"/>
            </a:endParaRPr>
          </a:p>
        </p:txBody>
      </p:sp>
    </p:spTree>
    <p:extLst>
      <p:ext uri="{BB962C8B-B14F-4D97-AF65-F5344CB8AC3E}">
        <p14:creationId xmlns:p14="http://schemas.microsoft.com/office/powerpoint/2010/main" val="3488716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60"/>
          <p:cNvPicPr preferRelativeResize="0"/>
          <p:nvPr/>
        </p:nvPicPr>
        <p:blipFill>
          <a:blip r:embed="rId3">
            <a:alphaModFix/>
          </a:blip>
          <a:stretch>
            <a:fillRect/>
          </a:stretch>
        </p:blipFill>
        <p:spPr>
          <a:xfrm>
            <a:off x="4872663" y="2380425"/>
            <a:ext cx="2446674" cy="2097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6" name="Google Shape;266;p48"/>
          <p:cNvSpPr txBox="1">
            <a:spLocks noGrp="1"/>
          </p:cNvSpPr>
          <p:nvPr>
            <p:ph type="body" idx="1"/>
          </p:nvPr>
        </p:nvSpPr>
        <p:spPr>
          <a:xfrm>
            <a:off x="5472950" y="1739800"/>
            <a:ext cx="6040200" cy="397101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Major effects including:</a:t>
            </a:r>
          </a:p>
          <a:p>
            <a:pPr marL="0" lvl="0" indent="0" algn="l" rtl="0">
              <a:lnSpc>
                <a:spcPct val="100000"/>
              </a:lnSpc>
              <a:spcBef>
                <a:spcPts val="0"/>
              </a:spcBef>
              <a:spcAft>
                <a:spcPts val="0"/>
              </a:spcAft>
              <a:buClr>
                <a:schemeClr val="dk1"/>
              </a:buClr>
              <a:buSzPts val="1100"/>
              <a:buFont typeface="Arial"/>
              <a:buNone/>
            </a:pPr>
            <a:endParaRPr lang="en-US" dirty="0"/>
          </a:p>
          <a:p>
            <a:pPr marL="285750" indent="-285750">
              <a:lnSpc>
                <a:spcPct val="100000"/>
              </a:lnSpc>
              <a:buClr>
                <a:schemeClr val="dk1"/>
              </a:buClr>
              <a:buSzPts val="1100"/>
            </a:pPr>
            <a:r>
              <a:rPr lang="en-US" dirty="0"/>
              <a:t>Greater susceptibility to developing infections.</a:t>
            </a:r>
            <a:r>
              <a:rPr lang="en-US" baseline="30000" dirty="0"/>
              <a:t>1 (FIG. 1 LEFT)</a:t>
            </a:r>
            <a:endParaRPr baseline="30000" dirty="0"/>
          </a:p>
          <a:p>
            <a:pPr marL="0" indent="0">
              <a:lnSpc>
                <a:spcPct val="100000"/>
              </a:lnSpc>
              <a:buClr>
                <a:schemeClr val="dk1"/>
              </a:buClr>
              <a:buSzPts val="1100"/>
              <a:buNone/>
            </a:pPr>
            <a:endParaRPr lang="en-US" dirty="0"/>
          </a:p>
          <a:p>
            <a:pPr marL="285750" indent="-285750">
              <a:lnSpc>
                <a:spcPct val="100000"/>
              </a:lnSpc>
              <a:buClr>
                <a:schemeClr val="dk1"/>
              </a:buClr>
              <a:buSzPts val="1100"/>
            </a:pPr>
            <a:r>
              <a:rPr lang="en-US" dirty="0"/>
              <a:t>Increased risk of severe illness from certain infections in individuals of any age who have diabetes mellitus and serious heart conditions, such as heart failure, coronary artery disease, or cardiomyopathies .</a:t>
            </a:r>
            <a:r>
              <a:rPr lang="en-US" baseline="30000" dirty="0"/>
              <a:t>2</a:t>
            </a:r>
          </a:p>
          <a:p>
            <a:pPr marL="0" marR="0" indent="0">
              <a:lnSpc>
                <a:spcPct val="107000"/>
              </a:lnSpc>
              <a:spcBef>
                <a:spcPts val="0"/>
              </a:spcBef>
              <a:spcAft>
                <a:spcPts val="800"/>
              </a:spcAft>
              <a:buNone/>
            </a:pPr>
            <a:endParaRPr lang="en-US" dirty="0"/>
          </a:p>
          <a:p>
            <a:pPr marL="0" marR="0" indent="0">
              <a:lnSpc>
                <a:spcPct val="107000"/>
              </a:lnSpc>
              <a:spcBef>
                <a:spcPts val="0"/>
              </a:spcBef>
              <a:spcAft>
                <a:spcPts val="800"/>
              </a:spcAft>
              <a:buNone/>
            </a:pPr>
            <a:r>
              <a:rPr lang="en-US" dirty="0"/>
              <a:t>Additionally:</a:t>
            </a:r>
          </a:p>
          <a:p>
            <a:pPr marL="285750" indent="-285750">
              <a:lnSpc>
                <a:spcPct val="107000"/>
              </a:lnSpc>
              <a:spcAft>
                <a:spcPts val="800"/>
              </a:spcAft>
            </a:pPr>
            <a:r>
              <a:rPr lang="en-US" dirty="0"/>
              <a:t>Diabetes is an independent risk factor for surgical site infections for multiple surgical procedure types.</a:t>
            </a:r>
            <a:r>
              <a:rPr lang="en-US" baseline="30000" dirty="0"/>
              <a:t>5</a:t>
            </a:r>
          </a:p>
          <a:p>
            <a:pPr marL="285750" indent="-285750">
              <a:lnSpc>
                <a:spcPct val="107000"/>
              </a:lnSpc>
              <a:spcAft>
                <a:spcPts val="800"/>
              </a:spcAft>
            </a:pPr>
            <a:endParaRPr lang="en-US" dirty="0"/>
          </a:p>
          <a:p>
            <a:pPr marL="285750" indent="-285750">
              <a:lnSpc>
                <a:spcPct val="107000"/>
              </a:lnSpc>
              <a:spcAft>
                <a:spcPts val="800"/>
              </a:spcAft>
            </a:pPr>
            <a:r>
              <a:rPr lang="en-US" dirty="0"/>
              <a:t>Hyperglycemia in diabetes is thought to cause dysfunction of the immune response, which fails to control the spread of invading pathogens in diabetic subjects.”</a:t>
            </a:r>
            <a:r>
              <a:rPr lang="en-US" baseline="30000" dirty="0"/>
              <a:t>6 </a:t>
            </a:r>
          </a:p>
          <a:p>
            <a:pPr marL="285750" indent="-285750">
              <a:lnSpc>
                <a:spcPct val="107000"/>
              </a:lnSpc>
              <a:spcAft>
                <a:spcPts val="800"/>
              </a:spcAft>
            </a:pPr>
            <a:endParaRPr lang="en-US" dirty="0"/>
          </a:p>
          <a:p>
            <a:pPr marL="0" marR="0" indent="0">
              <a:lnSpc>
                <a:spcPct val="107000"/>
              </a:lnSpc>
              <a:spcBef>
                <a:spcPts val="0"/>
              </a:spcBef>
              <a:spcAft>
                <a:spcPts val="800"/>
              </a:spcAft>
              <a:buNone/>
            </a:pPr>
            <a:endParaRPr lang="en-US" dirty="0"/>
          </a:p>
          <a:p>
            <a:pPr marL="0" indent="0">
              <a:lnSpc>
                <a:spcPct val="107000"/>
              </a:lnSpc>
              <a:spcAft>
                <a:spcPts val="800"/>
              </a:spcAft>
              <a:buNone/>
            </a:pPr>
            <a:endParaRPr lang="en-US" sz="18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dirty="0"/>
          </a:p>
        </p:txBody>
      </p:sp>
      <p:sp>
        <p:nvSpPr>
          <p:cNvPr id="267" name="Google Shape;267;p48"/>
          <p:cNvSpPr txBox="1">
            <a:spLocks noGrp="1"/>
          </p:cNvSpPr>
          <p:nvPr>
            <p:ph type="title"/>
          </p:nvPr>
        </p:nvSpPr>
        <p:spPr>
          <a:xfrm>
            <a:off x="5566600" y="949900"/>
            <a:ext cx="6040200" cy="78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Diabetes and infections</a:t>
            </a:r>
            <a:endParaRPr dirty="0"/>
          </a:p>
        </p:txBody>
      </p:sp>
      <p:grpSp>
        <p:nvGrpSpPr>
          <p:cNvPr id="4" name="Group 3">
            <a:extLst>
              <a:ext uri="{FF2B5EF4-FFF2-40B4-BE49-F238E27FC236}">
                <a16:creationId xmlns:a16="http://schemas.microsoft.com/office/drawing/2014/main" id="{651EDF53-3376-4262-899E-058A516950D5}"/>
              </a:ext>
            </a:extLst>
          </p:cNvPr>
          <p:cNvGrpSpPr/>
          <p:nvPr/>
        </p:nvGrpSpPr>
        <p:grpSpPr>
          <a:xfrm>
            <a:off x="239696" y="1470803"/>
            <a:ext cx="5265221" cy="4056686"/>
            <a:chOff x="239696" y="1470803"/>
            <a:chExt cx="5265221" cy="4056686"/>
          </a:xfrm>
        </p:grpSpPr>
        <p:sp>
          <p:nvSpPr>
            <p:cNvPr id="2" name="TextBox 1">
              <a:extLst>
                <a:ext uri="{FF2B5EF4-FFF2-40B4-BE49-F238E27FC236}">
                  <a16:creationId xmlns:a16="http://schemas.microsoft.com/office/drawing/2014/main" id="{59170A54-2509-41A8-8BCD-136E89606F65}"/>
                </a:ext>
              </a:extLst>
            </p:cNvPr>
            <p:cNvSpPr txBox="1"/>
            <p:nvPr/>
          </p:nvSpPr>
          <p:spPr>
            <a:xfrm>
              <a:off x="4732560" y="5265879"/>
              <a:ext cx="772357" cy="261610"/>
            </a:xfrm>
            <a:prstGeom prst="rect">
              <a:avLst/>
            </a:prstGeom>
            <a:noFill/>
          </p:spPr>
          <p:txBody>
            <a:bodyPr wrap="square" rtlCol="0">
              <a:spAutoFit/>
            </a:bodyPr>
            <a:lstStyle/>
            <a:p>
              <a:r>
                <a:rPr lang="en-US" sz="1100" dirty="0">
                  <a:solidFill>
                    <a:srgbClr val="404F5D"/>
                  </a:solidFill>
                  <a:latin typeface="Nunito Sans"/>
                  <a:sym typeface="Nunito Sans"/>
                </a:rPr>
                <a:t>Fig. </a:t>
              </a:r>
              <a:r>
                <a:rPr lang="en-US" sz="1100" dirty="0">
                  <a:solidFill>
                    <a:srgbClr val="404F5D"/>
                  </a:solidFill>
                  <a:latin typeface="Nunito Sans"/>
                </a:rPr>
                <a:t>1</a:t>
              </a:r>
            </a:p>
          </p:txBody>
        </p:sp>
        <p:grpSp>
          <p:nvGrpSpPr>
            <p:cNvPr id="7" name="Group 6">
              <a:extLst>
                <a:ext uri="{FF2B5EF4-FFF2-40B4-BE49-F238E27FC236}">
                  <a16:creationId xmlns:a16="http://schemas.microsoft.com/office/drawing/2014/main" id="{D5B86CBD-00FF-4C4C-8CA2-0F9B84DB7F24}"/>
                </a:ext>
              </a:extLst>
            </p:cNvPr>
            <p:cNvGrpSpPr/>
            <p:nvPr/>
          </p:nvGrpSpPr>
          <p:grpSpPr>
            <a:xfrm>
              <a:off x="239696" y="1470803"/>
              <a:ext cx="5233253" cy="3846921"/>
              <a:chOff x="2575888" y="3689167"/>
              <a:chExt cx="4903406" cy="3758679"/>
            </a:xfrm>
          </p:grpSpPr>
          <p:sp>
            <p:nvSpPr>
              <p:cNvPr id="8" name="Rectangle 7">
                <a:extLst>
                  <a:ext uri="{FF2B5EF4-FFF2-40B4-BE49-F238E27FC236}">
                    <a16:creationId xmlns:a16="http://schemas.microsoft.com/office/drawing/2014/main" id="{37E7E317-FE2B-4D77-AC05-0C86AA6DC71B}"/>
                  </a:ext>
                </a:extLst>
              </p:cNvPr>
              <p:cNvSpPr/>
              <p:nvPr/>
            </p:nvSpPr>
            <p:spPr>
              <a:xfrm>
                <a:off x="6239702" y="3697755"/>
                <a:ext cx="1091738" cy="478036"/>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lower secretion of inflammatory cytokines</a:t>
                </a:r>
              </a:p>
            </p:txBody>
          </p:sp>
          <p:sp>
            <p:nvSpPr>
              <p:cNvPr id="10" name="Rectangle 9">
                <a:extLst>
                  <a:ext uri="{FF2B5EF4-FFF2-40B4-BE49-F238E27FC236}">
                    <a16:creationId xmlns:a16="http://schemas.microsoft.com/office/drawing/2014/main" id="{03041481-0824-42FB-B626-45A85B559067}"/>
                  </a:ext>
                </a:extLst>
              </p:cNvPr>
              <p:cNvSpPr/>
              <p:nvPr/>
            </p:nvSpPr>
            <p:spPr>
              <a:xfrm>
                <a:off x="6254080" y="4259757"/>
                <a:ext cx="1091738" cy="478036"/>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Glycosuria</a:t>
                </a:r>
              </a:p>
            </p:txBody>
          </p:sp>
          <p:sp>
            <p:nvSpPr>
              <p:cNvPr id="11" name="Rectangle 10">
                <a:extLst>
                  <a:ext uri="{FF2B5EF4-FFF2-40B4-BE49-F238E27FC236}">
                    <a16:creationId xmlns:a16="http://schemas.microsoft.com/office/drawing/2014/main" id="{EBD4D064-74B8-4F2A-8B3E-892CC29E89C7}"/>
                  </a:ext>
                </a:extLst>
              </p:cNvPr>
              <p:cNvSpPr/>
              <p:nvPr/>
            </p:nvSpPr>
            <p:spPr>
              <a:xfrm>
                <a:off x="6254080" y="4825936"/>
                <a:ext cx="1091738" cy="478036"/>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GIT dysmotility</a:t>
                </a:r>
              </a:p>
            </p:txBody>
          </p:sp>
          <p:sp>
            <p:nvSpPr>
              <p:cNvPr id="12" name="Rectangle 11">
                <a:extLst>
                  <a:ext uri="{FF2B5EF4-FFF2-40B4-BE49-F238E27FC236}">
                    <a16:creationId xmlns:a16="http://schemas.microsoft.com/office/drawing/2014/main" id="{9D2BBB15-D020-4A53-83BE-450E09FBA38A}"/>
                  </a:ext>
                </a:extLst>
              </p:cNvPr>
              <p:cNvSpPr/>
              <p:nvPr/>
            </p:nvSpPr>
            <p:spPr>
              <a:xfrm>
                <a:off x="6254080" y="5393195"/>
                <a:ext cx="1091738" cy="1121613"/>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Hyperglycemia: Increased virulence of infectious microorganisms and apoptosis of PMN</a:t>
                </a:r>
              </a:p>
            </p:txBody>
          </p:sp>
          <p:sp>
            <p:nvSpPr>
              <p:cNvPr id="13" name="Rectangle 12">
                <a:extLst>
                  <a:ext uri="{FF2B5EF4-FFF2-40B4-BE49-F238E27FC236}">
                    <a16:creationId xmlns:a16="http://schemas.microsoft.com/office/drawing/2014/main" id="{89DE23D7-3FDE-49D5-8A7A-C19032E1BF4B}"/>
                  </a:ext>
                </a:extLst>
              </p:cNvPr>
              <p:cNvSpPr/>
              <p:nvPr/>
            </p:nvSpPr>
            <p:spPr>
              <a:xfrm>
                <a:off x="5067511" y="6036772"/>
                <a:ext cx="1091738" cy="478036"/>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Large number of medical Interventions</a:t>
                </a:r>
              </a:p>
            </p:txBody>
          </p:sp>
          <p:sp>
            <p:nvSpPr>
              <p:cNvPr id="14" name="Rectangle 13">
                <a:extLst>
                  <a:ext uri="{FF2B5EF4-FFF2-40B4-BE49-F238E27FC236}">
                    <a16:creationId xmlns:a16="http://schemas.microsoft.com/office/drawing/2014/main" id="{FDF09FFB-5D63-4ECA-9166-008ED647A6D3}"/>
                  </a:ext>
                </a:extLst>
              </p:cNvPr>
              <p:cNvSpPr/>
              <p:nvPr/>
            </p:nvSpPr>
            <p:spPr>
              <a:xfrm>
                <a:off x="3880942" y="6036772"/>
                <a:ext cx="1091738" cy="478036"/>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Neuropathy</a:t>
                </a:r>
              </a:p>
            </p:txBody>
          </p:sp>
          <p:sp>
            <p:nvSpPr>
              <p:cNvPr id="15" name="Rectangle 14">
                <a:extLst>
                  <a:ext uri="{FF2B5EF4-FFF2-40B4-BE49-F238E27FC236}">
                    <a16:creationId xmlns:a16="http://schemas.microsoft.com/office/drawing/2014/main" id="{43C1699A-F5BD-4609-82B7-942B1294A75A}"/>
                  </a:ext>
                </a:extLst>
              </p:cNvPr>
              <p:cNvSpPr/>
              <p:nvPr/>
            </p:nvSpPr>
            <p:spPr>
              <a:xfrm>
                <a:off x="2694373" y="6036772"/>
                <a:ext cx="1091738" cy="478036"/>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Angiopathy</a:t>
                </a:r>
              </a:p>
            </p:txBody>
          </p:sp>
          <p:sp>
            <p:nvSpPr>
              <p:cNvPr id="16" name="Rectangle 15">
                <a:extLst>
                  <a:ext uri="{FF2B5EF4-FFF2-40B4-BE49-F238E27FC236}">
                    <a16:creationId xmlns:a16="http://schemas.microsoft.com/office/drawing/2014/main" id="{6A7B26D7-3E21-4874-8954-CB7393C2DB04}"/>
                  </a:ext>
                </a:extLst>
              </p:cNvPr>
              <p:cNvSpPr/>
              <p:nvPr/>
            </p:nvSpPr>
            <p:spPr>
              <a:xfrm>
                <a:off x="2708849" y="5483984"/>
                <a:ext cx="1091738" cy="478036"/>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Anti-oxidant System Depression</a:t>
                </a:r>
              </a:p>
            </p:txBody>
          </p:sp>
          <p:sp>
            <p:nvSpPr>
              <p:cNvPr id="17" name="Rectangle 16">
                <a:extLst>
                  <a:ext uri="{FF2B5EF4-FFF2-40B4-BE49-F238E27FC236}">
                    <a16:creationId xmlns:a16="http://schemas.microsoft.com/office/drawing/2014/main" id="{1B703AE5-6E7B-44FF-B006-21D41EDDD52C}"/>
                  </a:ext>
                </a:extLst>
              </p:cNvPr>
              <p:cNvSpPr/>
              <p:nvPr/>
            </p:nvSpPr>
            <p:spPr>
              <a:xfrm>
                <a:off x="2715275" y="4885711"/>
                <a:ext cx="1091738" cy="478036"/>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Disorders of humoral immunity</a:t>
                </a:r>
              </a:p>
            </p:txBody>
          </p:sp>
          <p:sp>
            <p:nvSpPr>
              <p:cNvPr id="18" name="Rectangle 17">
                <a:extLst>
                  <a:ext uri="{FF2B5EF4-FFF2-40B4-BE49-F238E27FC236}">
                    <a16:creationId xmlns:a16="http://schemas.microsoft.com/office/drawing/2014/main" id="{2728FA93-FAC5-4552-8813-81EAEDCD0BBF}"/>
                  </a:ext>
                </a:extLst>
              </p:cNvPr>
              <p:cNvSpPr/>
              <p:nvPr/>
            </p:nvSpPr>
            <p:spPr>
              <a:xfrm>
                <a:off x="2715275" y="4287439"/>
                <a:ext cx="1091738" cy="478036"/>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 Neutrophil function</a:t>
                </a:r>
              </a:p>
            </p:txBody>
          </p:sp>
          <p:sp>
            <p:nvSpPr>
              <p:cNvPr id="19" name="Rectangle 18">
                <a:extLst>
                  <a:ext uri="{FF2B5EF4-FFF2-40B4-BE49-F238E27FC236}">
                    <a16:creationId xmlns:a16="http://schemas.microsoft.com/office/drawing/2014/main" id="{0BEF4B17-B7B9-4EBF-8869-7C30ACCDB586}"/>
                  </a:ext>
                </a:extLst>
              </p:cNvPr>
              <p:cNvSpPr/>
              <p:nvPr/>
            </p:nvSpPr>
            <p:spPr>
              <a:xfrm>
                <a:off x="2724449" y="3689167"/>
                <a:ext cx="1091738" cy="478036"/>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 T lymphocytes response</a:t>
                </a:r>
              </a:p>
            </p:txBody>
          </p:sp>
          <p:sp>
            <p:nvSpPr>
              <p:cNvPr id="20" name="Rectangle 19">
                <a:extLst>
                  <a:ext uri="{FF2B5EF4-FFF2-40B4-BE49-F238E27FC236}">
                    <a16:creationId xmlns:a16="http://schemas.microsoft.com/office/drawing/2014/main" id="{148EC45B-6BC7-4ADE-A5E1-D3290ACAAE0B}"/>
                  </a:ext>
                </a:extLst>
              </p:cNvPr>
              <p:cNvSpPr/>
              <p:nvPr/>
            </p:nvSpPr>
            <p:spPr>
              <a:xfrm>
                <a:off x="5946509" y="6752719"/>
                <a:ext cx="1532785" cy="47803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b="1" dirty="0">
                    <a:solidFill>
                      <a:schemeClr val="tx1">
                        <a:lumMod val="50000"/>
                        <a:lumOff val="50000"/>
                      </a:schemeClr>
                    </a:solidFill>
                  </a:rPr>
                  <a:t>Legenda:</a:t>
                </a:r>
              </a:p>
              <a:p>
                <a:r>
                  <a:rPr lang="en-US" sz="700" dirty="0">
                    <a:solidFill>
                      <a:schemeClr val="tx1">
                        <a:lumMod val="50000"/>
                        <a:lumOff val="50000"/>
                      </a:schemeClr>
                    </a:solidFill>
                  </a:rPr>
                  <a:t>GIT: Gastrointestinal tract</a:t>
                </a:r>
              </a:p>
              <a:p>
                <a:r>
                  <a:rPr lang="en-US" sz="700" dirty="0">
                    <a:solidFill>
                      <a:schemeClr val="tx1">
                        <a:lumMod val="50000"/>
                        <a:lumOff val="50000"/>
                      </a:schemeClr>
                    </a:solidFill>
                  </a:rPr>
                  <a:t>PMN: Polymorphonuclear Leukocyte</a:t>
                </a:r>
              </a:p>
            </p:txBody>
          </p:sp>
          <p:sp>
            <p:nvSpPr>
              <p:cNvPr id="21" name="Rectangle 20">
                <a:extLst>
                  <a:ext uri="{FF2B5EF4-FFF2-40B4-BE49-F238E27FC236}">
                    <a16:creationId xmlns:a16="http://schemas.microsoft.com/office/drawing/2014/main" id="{E1F24809-8A3B-417D-8861-F8DB598E68A7}"/>
                  </a:ext>
                </a:extLst>
              </p:cNvPr>
              <p:cNvSpPr/>
              <p:nvPr/>
            </p:nvSpPr>
            <p:spPr>
              <a:xfrm>
                <a:off x="4317032" y="6969810"/>
                <a:ext cx="1371215" cy="47803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rPr>
                  <a:t>INFECTIONS</a:t>
                </a:r>
              </a:p>
            </p:txBody>
          </p:sp>
          <p:sp>
            <p:nvSpPr>
              <p:cNvPr id="22" name="Right Brace 21">
                <a:extLst>
                  <a:ext uri="{FF2B5EF4-FFF2-40B4-BE49-F238E27FC236}">
                    <a16:creationId xmlns:a16="http://schemas.microsoft.com/office/drawing/2014/main" id="{BA2AEE06-4CAB-460E-B972-C100231C0E97}"/>
                  </a:ext>
                </a:extLst>
              </p:cNvPr>
              <p:cNvSpPr/>
              <p:nvPr/>
            </p:nvSpPr>
            <p:spPr>
              <a:xfrm rot="5400000">
                <a:off x="4787122" y="4266729"/>
                <a:ext cx="478035" cy="4900503"/>
              </a:xfrm>
              <a:prstGeom prst="rightBrace">
                <a:avLst>
                  <a:gd name="adj1" fmla="val 26385"/>
                  <a:gd name="adj2" fmla="val 49571"/>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49088317-B3C7-49B4-9954-467F0E234717}"/>
                  </a:ext>
                </a:extLst>
              </p:cNvPr>
              <p:cNvCxnSpPr>
                <a:cxnSpLocks/>
                <a:stCxn id="32" idx="0"/>
              </p:cNvCxnSpPr>
              <p:nvPr/>
            </p:nvCxnSpPr>
            <p:spPr>
              <a:xfrm flipH="1">
                <a:off x="3834187" y="3881989"/>
                <a:ext cx="1195013" cy="915497"/>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B84085A-90B0-405D-AE43-CB010B1DE833}"/>
                  </a:ext>
                </a:extLst>
              </p:cNvPr>
              <p:cNvCxnSpPr>
                <a:cxnSpLocks/>
                <a:stCxn id="32" idx="0"/>
              </p:cNvCxnSpPr>
              <p:nvPr/>
            </p:nvCxnSpPr>
            <p:spPr>
              <a:xfrm flipH="1">
                <a:off x="3858954" y="3881989"/>
                <a:ext cx="1170246" cy="1475269"/>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FC85983-D0EA-4287-BDC4-8C6D5CFA697C}"/>
                  </a:ext>
                </a:extLst>
              </p:cNvPr>
              <p:cNvCxnSpPr>
                <a:cxnSpLocks/>
                <a:stCxn id="32" idx="0"/>
              </p:cNvCxnSpPr>
              <p:nvPr/>
            </p:nvCxnSpPr>
            <p:spPr>
              <a:xfrm>
                <a:off x="5029200" y="3881989"/>
                <a:ext cx="1190862" cy="864483"/>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7E8BABF-9BC8-4E50-900C-2EE4A9B0A56C}"/>
                  </a:ext>
                </a:extLst>
              </p:cNvPr>
              <p:cNvCxnSpPr>
                <a:cxnSpLocks/>
                <a:stCxn id="32" idx="1"/>
              </p:cNvCxnSpPr>
              <p:nvPr/>
            </p:nvCxnSpPr>
            <p:spPr>
              <a:xfrm flipH="1">
                <a:off x="3818698" y="4227282"/>
                <a:ext cx="493847"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59AC7D-B30F-4F6F-9CB6-D3086A38D797}"/>
                  </a:ext>
                </a:extLst>
              </p:cNvPr>
              <p:cNvCxnSpPr>
                <a:cxnSpLocks/>
                <a:stCxn id="32" idx="3"/>
              </p:cNvCxnSpPr>
              <p:nvPr/>
            </p:nvCxnSpPr>
            <p:spPr>
              <a:xfrm>
                <a:off x="5745855" y="4227282"/>
                <a:ext cx="493847"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2890312-D76E-4C8A-A5A5-F4570D13C5B4}"/>
                  </a:ext>
                </a:extLst>
              </p:cNvPr>
              <p:cNvCxnSpPr>
                <a:cxnSpLocks/>
                <a:stCxn id="32" idx="0"/>
              </p:cNvCxnSpPr>
              <p:nvPr/>
            </p:nvCxnSpPr>
            <p:spPr>
              <a:xfrm flipH="1">
                <a:off x="3870103" y="3881989"/>
                <a:ext cx="1159097" cy="2044669"/>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52CA5FA-A998-4C3E-A07D-400A4F3A5072}"/>
                  </a:ext>
                </a:extLst>
              </p:cNvPr>
              <p:cNvCxnSpPr>
                <a:cxnSpLocks/>
                <a:stCxn id="32" idx="0"/>
              </p:cNvCxnSpPr>
              <p:nvPr/>
            </p:nvCxnSpPr>
            <p:spPr>
              <a:xfrm>
                <a:off x="5029200" y="3881989"/>
                <a:ext cx="1190862" cy="1452165"/>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1204CC0-EFD3-43FA-9800-732714BE4363}"/>
                  </a:ext>
                </a:extLst>
              </p:cNvPr>
              <p:cNvCxnSpPr>
                <a:cxnSpLocks/>
                <a:stCxn id="32" idx="0"/>
              </p:cNvCxnSpPr>
              <p:nvPr/>
            </p:nvCxnSpPr>
            <p:spPr>
              <a:xfrm>
                <a:off x="5029200" y="3881989"/>
                <a:ext cx="1169921" cy="2054397"/>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76CD7D-2238-47D1-808B-63CB16D403CF}"/>
                  </a:ext>
                </a:extLst>
              </p:cNvPr>
              <p:cNvCxnSpPr>
                <a:cxnSpLocks/>
                <a:stCxn id="32" idx="0"/>
              </p:cNvCxnSpPr>
              <p:nvPr/>
            </p:nvCxnSpPr>
            <p:spPr>
              <a:xfrm flipH="1">
                <a:off x="5029041" y="3881989"/>
                <a:ext cx="159" cy="2054397"/>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106">
                <a:extLst>
                  <a:ext uri="{FF2B5EF4-FFF2-40B4-BE49-F238E27FC236}">
                    <a16:creationId xmlns:a16="http://schemas.microsoft.com/office/drawing/2014/main" id="{AFD28398-1F3E-4CCF-8C2D-19A817D518D3}"/>
                  </a:ext>
                </a:extLst>
              </p:cNvPr>
              <p:cNvSpPr/>
              <p:nvPr/>
            </p:nvSpPr>
            <p:spPr>
              <a:xfrm>
                <a:off x="4312545" y="3881989"/>
                <a:ext cx="1433310" cy="690585"/>
              </a:xfrm>
              <a:prstGeom prst="roundRect">
                <a:avLst>
                  <a:gd name="adj" fmla="val 9142"/>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b="1" dirty="0">
                    <a:solidFill>
                      <a:schemeClr val="bg1"/>
                    </a:solidFill>
                    <a:latin typeface="GOTHAM-BOOK" panose="02000504050000020004" pitchFamily="2" charset="0"/>
                  </a:rPr>
                  <a:t>Cardiometabolic dysfunction</a:t>
                </a:r>
                <a:r>
                  <a:rPr lang="en-US" sz="1100" b="1" baseline="30000" dirty="0">
                    <a:solidFill>
                      <a:schemeClr val="bg1"/>
                    </a:solidFill>
                    <a:latin typeface="GOTHAM-BOOK" panose="02000504050000020004" pitchFamily="2" charset="0"/>
                  </a:rPr>
                  <a:t>2</a:t>
                </a: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2"/>
          <p:cNvSpPr txBox="1">
            <a:spLocks noGrp="1"/>
          </p:cNvSpPr>
          <p:nvPr>
            <p:ph type="title"/>
          </p:nvPr>
        </p:nvSpPr>
        <p:spPr>
          <a:xfrm>
            <a:off x="0" y="2601387"/>
            <a:ext cx="12192000" cy="119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Ingredients and Supplements</a:t>
            </a:r>
            <a:endParaRPr dirty="0"/>
          </a:p>
        </p:txBody>
      </p:sp>
      <p:sp>
        <p:nvSpPr>
          <p:cNvPr id="330" name="Google Shape;330;p52"/>
          <p:cNvSpPr txBox="1">
            <a:spLocks noGrp="1"/>
          </p:cNvSpPr>
          <p:nvPr>
            <p:ph type="subTitle" idx="1"/>
          </p:nvPr>
        </p:nvSpPr>
        <p:spPr>
          <a:xfrm>
            <a:off x="1607400" y="3465337"/>
            <a:ext cx="8977200" cy="105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For cardiometabolic management and immune support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7" name="Google Shape;357;p55"/>
          <p:cNvSpPr txBox="1">
            <a:spLocks noGrp="1"/>
          </p:cNvSpPr>
          <p:nvPr>
            <p:ph type="body" idx="2"/>
          </p:nvPr>
        </p:nvSpPr>
        <p:spPr>
          <a:xfrm>
            <a:off x="3514477" y="2276729"/>
            <a:ext cx="2453100" cy="3805500"/>
          </a:xfrm>
          <a:prstGeom prst="rect">
            <a:avLst/>
          </a:prstGeom>
        </p:spPr>
        <p:txBody>
          <a:bodyPr spcFirstLastPara="1" wrap="square" lIns="91425" tIns="91425" rIns="91425" bIns="91425" anchor="t" anchorCtr="0">
            <a:noAutofit/>
          </a:bodyPr>
          <a:lstStyle/>
          <a:p>
            <a:pPr marL="0" indent="0">
              <a:buNone/>
            </a:pPr>
            <a:r>
              <a:rPr lang="en-US" sz="1800" dirty="0">
                <a:solidFill>
                  <a:srgbClr val="404F59"/>
                </a:solidFill>
                <a:effectLst/>
                <a:latin typeface="Nunito Sans" panose="020B0604020202020204" charset="0"/>
                <a:ea typeface="Calibri" panose="020F0502020204030204" pitchFamily="34" charset="0"/>
                <a:cs typeface="Times New Roman" panose="02020603050405020304" pitchFamily="18" charset="0"/>
              </a:rPr>
              <a:t>Berberine </a:t>
            </a:r>
            <a:r>
              <a:rPr lang="en-US" sz="1800" dirty="0">
                <a:solidFill>
                  <a:srgbClr val="404F59"/>
                </a:solidFill>
                <a:latin typeface="Nunito Sans" panose="020B0604020202020204" charset="0"/>
                <a:ea typeface="Calibri" panose="020F0502020204030204" pitchFamily="34" charset="0"/>
                <a:cs typeface="Times New Roman" panose="02020603050405020304" pitchFamily="18" charset="0"/>
              </a:rPr>
              <a:t>exerts</a:t>
            </a:r>
            <a:r>
              <a:rPr lang="en-US" sz="1800" dirty="0">
                <a:solidFill>
                  <a:srgbClr val="404F59"/>
                </a:solidFill>
                <a:effectLst/>
                <a:latin typeface="Nunito Sans" panose="020B0604020202020204" charset="0"/>
                <a:ea typeface="Calibri" panose="020F0502020204030204" pitchFamily="34" charset="0"/>
                <a:cs typeface="Times New Roman" panose="02020603050405020304" pitchFamily="18" charset="0"/>
              </a:rPr>
              <a:t> multiple </a:t>
            </a:r>
            <a:r>
              <a:rPr lang="en-US" sz="1800" b="1" dirty="0">
                <a:solidFill>
                  <a:srgbClr val="404F59"/>
                </a:solidFill>
                <a:effectLst/>
                <a:latin typeface="Nunito Sans" panose="020B0604020202020204" charset="0"/>
                <a:ea typeface="Calibri" panose="020F0502020204030204" pitchFamily="34" charset="0"/>
                <a:cs typeface="Times New Roman" panose="02020603050405020304" pitchFamily="18" charset="0"/>
              </a:rPr>
              <a:t>anti-inflammatory </a:t>
            </a:r>
            <a:r>
              <a:rPr lang="en-US" sz="1800" b="1" dirty="0">
                <a:solidFill>
                  <a:srgbClr val="404F59"/>
                </a:solidFill>
                <a:latin typeface="Nunito Sans" panose="020B0604020202020204" charset="0"/>
                <a:ea typeface="Calibri" panose="020F0502020204030204" pitchFamily="34" charset="0"/>
                <a:cs typeface="Times New Roman" panose="02020603050405020304" pitchFamily="18" charset="0"/>
              </a:rPr>
              <a:t>benefits </a:t>
            </a:r>
            <a:r>
              <a:rPr lang="en-US" sz="1800" dirty="0">
                <a:solidFill>
                  <a:srgbClr val="404F59"/>
                </a:solidFill>
                <a:effectLst/>
                <a:latin typeface="Nunito Sans" panose="020B0604020202020204" charset="0"/>
                <a:ea typeface="Calibri" panose="020F0502020204030204" pitchFamily="34" charset="0"/>
                <a:cs typeface="Times New Roman" panose="02020603050405020304" pitchFamily="18" charset="0"/>
              </a:rPr>
              <a:t>including in GI, </a:t>
            </a:r>
            <a:r>
              <a:rPr lang="en-US" sz="1800" b="1" dirty="0">
                <a:solidFill>
                  <a:srgbClr val="404F59"/>
                </a:solidFill>
                <a:effectLst/>
                <a:latin typeface="Nunito Sans" panose="020B0604020202020204" charset="0"/>
                <a:ea typeface="Calibri" panose="020F0502020204030204" pitchFamily="34" charset="0"/>
                <a:cs typeface="Times New Roman" panose="02020603050405020304" pitchFamily="18" charset="0"/>
              </a:rPr>
              <a:t>inhibition of NFKB and IL-8; </a:t>
            </a:r>
            <a:r>
              <a:rPr lang="en-US" sz="1800" dirty="0">
                <a:solidFill>
                  <a:srgbClr val="404F59"/>
                </a:solidFill>
                <a:latin typeface="Nunito Sans" panose="020B0604020202020204" charset="0"/>
                <a:ea typeface="Calibri" panose="020F0502020204030204" pitchFamily="34" charset="0"/>
                <a:cs typeface="Times New Roman" panose="02020603050405020304" pitchFamily="18" charset="0"/>
              </a:rPr>
              <a:t>and in</a:t>
            </a:r>
            <a:r>
              <a:rPr lang="en-US" sz="1800" dirty="0">
                <a:solidFill>
                  <a:srgbClr val="404F59"/>
                </a:solidFill>
                <a:effectLst/>
                <a:latin typeface="Nunito Sans" panose="020B0604020202020204" charset="0"/>
                <a:ea typeface="Calibri" panose="020F0502020204030204" pitchFamily="34" charset="0"/>
                <a:cs typeface="Times New Roman" panose="02020603050405020304" pitchFamily="18" charset="0"/>
              </a:rPr>
              <a:t> </a:t>
            </a:r>
            <a:r>
              <a:rPr lang="en-US" sz="1800" b="1" dirty="0">
                <a:solidFill>
                  <a:srgbClr val="404F59"/>
                </a:solidFill>
                <a:effectLst/>
                <a:latin typeface="Nunito Sans" panose="020B0604020202020204" charset="0"/>
                <a:ea typeface="Calibri" panose="020F0502020204030204" pitchFamily="34" charset="0"/>
                <a:cs typeface="Times New Roman" panose="02020603050405020304" pitchFamily="18" charset="0"/>
              </a:rPr>
              <a:t>lung tissue</a:t>
            </a:r>
            <a:r>
              <a:rPr lang="en-US" sz="1800" dirty="0">
                <a:solidFill>
                  <a:srgbClr val="404F59"/>
                </a:solidFill>
                <a:effectLst/>
                <a:latin typeface="Nunito Sans" panose="020B0604020202020204" charset="0"/>
                <a:ea typeface="Calibri" panose="020F0502020204030204" pitchFamily="34" charset="0"/>
                <a:cs typeface="Times New Roman" panose="02020603050405020304" pitchFamily="18" charset="0"/>
              </a:rPr>
              <a:t> in basic sciences.</a:t>
            </a:r>
            <a:r>
              <a:rPr lang="en-US" sz="1800" baseline="30000" dirty="0">
                <a:solidFill>
                  <a:srgbClr val="404F59"/>
                </a:solidFill>
                <a:effectLst/>
                <a:latin typeface="Nunito Sans" panose="020B0604020202020204" charset="0"/>
                <a:ea typeface="Calibri" panose="020F0502020204030204" pitchFamily="34" charset="0"/>
                <a:cs typeface="Times New Roman" panose="02020603050405020304" pitchFamily="18" charset="0"/>
              </a:rPr>
              <a:t>10</a:t>
            </a:r>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p:txBody>
      </p:sp>
      <p:sp>
        <p:nvSpPr>
          <p:cNvPr id="6" name="Text Placeholder 5">
            <a:extLst>
              <a:ext uri="{FF2B5EF4-FFF2-40B4-BE49-F238E27FC236}">
                <a16:creationId xmlns:a16="http://schemas.microsoft.com/office/drawing/2014/main" id="{E315ACE7-A15A-4E6D-AD45-F2C1B5D700F2}"/>
              </a:ext>
            </a:extLst>
          </p:cNvPr>
          <p:cNvSpPr>
            <a:spLocks noGrp="1"/>
          </p:cNvSpPr>
          <p:nvPr>
            <p:ph type="body" idx="3"/>
          </p:nvPr>
        </p:nvSpPr>
        <p:spPr>
          <a:xfrm>
            <a:off x="6110285" y="2276729"/>
            <a:ext cx="2453100" cy="3805500"/>
          </a:xfrm>
        </p:spPr>
        <p:txBody>
          <a:bodyPr/>
          <a:lstStyle/>
          <a:p>
            <a:pPr marL="127000" indent="0">
              <a:buNone/>
            </a:pPr>
            <a:r>
              <a:rPr lang="en-US" sz="1800" dirty="0">
                <a:solidFill>
                  <a:srgbClr val="212121"/>
                </a:solidFill>
                <a:latin typeface="Nunito Sans" panose="020B0604020202020204" charset="0"/>
                <a:ea typeface="Calibri" panose="020F0502020204030204" pitchFamily="34" charset="0"/>
                <a:cs typeface="Times New Roman" panose="02020603050405020304" pitchFamily="18" charset="0"/>
              </a:rPr>
              <a:t>Beyond AMPK activation, b</a:t>
            </a:r>
            <a:r>
              <a:rPr lang="en-US" sz="1800" dirty="0">
                <a:solidFill>
                  <a:srgbClr val="212121"/>
                </a:solidFill>
                <a:effectLst/>
                <a:latin typeface="Nunito Sans" panose="020B0604020202020204" charset="0"/>
                <a:ea typeface="Calibri" panose="020F0502020204030204" pitchFamily="34" charset="0"/>
                <a:cs typeface="Times New Roman" panose="02020603050405020304" pitchFamily="18" charset="0"/>
              </a:rPr>
              <a:t>erberine may also exert its blood </a:t>
            </a:r>
            <a:r>
              <a:rPr lang="en-US" sz="1800" b="1" dirty="0">
                <a:solidFill>
                  <a:srgbClr val="212121"/>
                </a:solidFill>
                <a:effectLst/>
                <a:latin typeface="Nunito Sans" panose="020B0604020202020204" charset="0"/>
                <a:ea typeface="Calibri" panose="020F0502020204030204" pitchFamily="34" charset="0"/>
                <a:cs typeface="Times New Roman" panose="02020603050405020304" pitchFamily="18" charset="0"/>
              </a:rPr>
              <a:t>glucose lowering effect</a:t>
            </a:r>
            <a:r>
              <a:rPr lang="en-US" sz="1800" dirty="0">
                <a:solidFill>
                  <a:srgbClr val="212121"/>
                </a:solidFill>
                <a:effectLst/>
                <a:latin typeface="Nunito Sans" panose="020B0604020202020204" charset="0"/>
                <a:ea typeface="Calibri" panose="020F0502020204030204" pitchFamily="34" charset="0"/>
                <a:cs typeface="Times New Roman" panose="02020603050405020304" pitchFamily="18" charset="0"/>
              </a:rPr>
              <a:t> by inhibiting the hepatic glucagon pathway.</a:t>
            </a:r>
            <a:r>
              <a:rPr lang="en-US" sz="1800" baseline="30000" dirty="0">
                <a:solidFill>
                  <a:srgbClr val="212121"/>
                </a:solidFill>
                <a:effectLst/>
                <a:latin typeface="Nunito Sans" panose="020B0604020202020204" charset="0"/>
                <a:ea typeface="Calibri" panose="020F0502020204030204" pitchFamily="34" charset="0"/>
                <a:cs typeface="Times New Roman" panose="02020603050405020304" pitchFamily="18" charset="0"/>
              </a:rPr>
              <a:t>11</a:t>
            </a:r>
            <a:endParaRPr lang="en-US" sz="1800" baseline="30000" dirty="0">
              <a:effectLst/>
              <a:latin typeface="Nunito Sans" panose="020B0604020202020204" charset="0"/>
              <a:ea typeface="Calibri" panose="020F050202020403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E1197B66-A533-4D93-AE2C-B124F85C60D0}"/>
              </a:ext>
            </a:extLst>
          </p:cNvPr>
          <p:cNvSpPr>
            <a:spLocks noGrp="1"/>
          </p:cNvSpPr>
          <p:nvPr>
            <p:ph type="body" idx="4"/>
          </p:nvPr>
        </p:nvSpPr>
        <p:spPr>
          <a:xfrm>
            <a:off x="8692376" y="2276729"/>
            <a:ext cx="2453100" cy="3805500"/>
          </a:xfrm>
        </p:spPr>
        <p:txBody>
          <a:bodyPr/>
          <a:lstStyle/>
          <a:p>
            <a:pPr marL="127000" indent="0">
              <a:buNone/>
            </a:pPr>
            <a:r>
              <a:rPr lang="en-US" sz="1800" dirty="0">
                <a:effectLst/>
                <a:latin typeface="Nunito Sans" panose="020B0604020202020204" charset="0"/>
                <a:ea typeface="Calibri" panose="020F0502020204030204" pitchFamily="34" charset="0"/>
                <a:cs typeface="Times New Roman" panose="02020603050405020304" pitchFamily="18" charset="0"/>
              </a:rPr>
              <a:t>In a meta-analysis, </a:t>
            </a:r>
            <a:r>
              <a:rPr lang="en-US" sz="1800" b="1" dirty="0">
                <a:effectLst/>
                <a:latin typeface="Nunito Sans" panose="020B0604020202020204" charset="0"/>
                <a:ea typeface="Calibri" panose="020F0502020204030204" pitchFamily="34" charset="0"/>
                <a:cs typeface="Times New Roman" panose="02020603050405020304" pitchFamily="18" charset="0"/>
              </a:rPr>
              <a:t>berberine was found to reduce C-Reactive Protein.</a:t>
            </a:r>
            <a:r>
              <a:rPr lang="en-US" sz="1800" baseline="30000" dirty="0">
                <a:effectLst/>
                <a:latin typeface="Nunito Sans" panose="020B0604020202020204" charset="0"/>
                <a:ea typeface="Calibri" panose="020F0502020204030204" pitchFamily="34" charset="0"/>
                <a:cs typeface="Times New Roman" panose="02020603050405020304" pitchFamily="18" charset="0"/>
              </a:rPr>
              <a:t>12</a:t>
            </a:r>
          </a:p>
          <a:p>
            <a:pPr marL="127000" indent="0">
              <a:buNone/>
            </a:pPr>
            <a:endParaRPr lang="en-US" sz="1800" dirty="0"/>
          </a:p>
        </p:txBody>
      </p:sp>
      <p:sp>
        <p:nvSpPr>
          <p:cNvPr id="354" name="Google Shape;354;p5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Berberine</a:t>
            </a:r>
            <a:endParaRPr dirty="0"/>
          </a:p>
        </p:txBody>
      </p:sp>
      <p:sp>
        <p:nvSpPr>
          <p:cNvPr id="356" name="Google Shape;356;p55"/>
          <p:cNvSpPr txBox="1">
            <a:spLocks noGrp="1"/>
          </p:cNvSpPr>
          <p:nvPr>
            <p:ph type="body" idx="1"/>
          </p:nvPr>
        </p:nvSpPr>
        <p:spPr>
          <a:xfrm>
            <a:off x="873422" y="2276729"/>
            <a:ext cx="2453100" cy="3805500"/>
          </a:xfrm>
          <a:prstGeom prst="rect">
            <a:avLst/>
          </a:prstGeom>
        </p:spPr>
        <p:txBody>
          <a:bodyPr spcFirstLastPara="1" wrap="square" lIns="91425" tIns="91425" rIns="91425" bIns="91425" anchor="t" anchorCtr="0">
            <a:noAutofit/>
          </a:bodyPr>
          <a:lstStyle/>
          <a:p>
            <a:pPr marL="0" indent="0">
              <a:buNone/>
            </a:pPr>
            <a:r>
              <a:rPr lang="en-US" sz="1800" b="1" dirty="0"/>
              <a:t>As effective as Metformin </a:t>
            </a:r>
            <a:r>
              <a:rPr lang="en-US" sz="1800" dirty="0"/>
              <a:t>via similar mechanisms, including as an </a:t>
            </a:r>
            <a:r>
              <a:rPr lang="en-US" sz="1800" b="1" dirty="0"/>
              <a:t>AMPK activator; </a:t>
            </a:r>
            <a:r>
              <a:rPr lang="en-US" sz="1800" dirty="0"/>
              <a:t>beneficial in diabetes, metabolic syndrome, </a:t>
            </a:r>
            <a:r>
              <a:rPr lang="en-US" sz="1800" b="1" dirty="0"/>
              <a:t>and</a:t>
            </a:r>
            <a:r>
              <a:rPr lang="en-US" sz="1800" dirty="0"/>
              <a:t> PCOS.</a:t>
            </a:r>
            <a:r>
              <a:rPr lang="en-US" sz="1800" baseline="30000" dirty="0"/>
              <a:t>7,8,9</a:t>
            </a:r>
          </a:p>
          <a:p>
            <a:pPr marL="0" lvl="0" indent="0" algn="l" rtl="0">
              <a:spcBef>
                <a:spcPts val="0"/>
              </a:spcBef>
              <a:spcAft>
                <a:spcPts val="0"/>
              </a:spcAft>
              <a:buNone/>
            </a:pPr>
            <a:endParaRPr lang="en-US" sz="1800" dirty="0"/>
          </a:p>
          <a:p>
            <a:pPr marL="0" lvl="0" indent="0" algn="l" rtl="0">
              <a:spcBef>
                <a:spcPts val="0"/>
              </a:spcBef>
              <a:spcAft>
                <a:spcPts val="0"/>
              </a:spcAft>
              <a:buNone/>
            </a:pPr>
            <a:endParaRPr lang="en-US" sz="1800" b="1" dirty="0"/>
          </a:p>
          <a:p>
            <a:pPr marL="0" lvl="0" indent="0" algn="l" rtl="0">
              <a:spcBef>
                <a:spcPts val="0"/>
              </a:spcBef>
              <a:spcAft>
                <a:spcPts val="0"/>
              </a:spcAft>
              <a:buNone/>
            </a:pPr>
            <a:r>
              <a:rPr lang="en-US" sz="1800" dirty="0"/>
              <a:t>.</a:t>
            </a:r>
            <a:endParaRPr sz="1800" dirty="0"/>
          </a:p>
          <a:p>
            <a:pPr marL="0" lvl="0" indent="0" algn="l" rtl="0">
              <a:spcBef>
                <a:spcPts val="0"/>
              </a:spcBef>
              <a:spcAft>
                <a:spcPts val="0"/>
              </a:spcAft>
              <a:buNone/>
            </a:pPr>
            <a:endParaRPr sz="1800" dirty="0"/>
          </a:p>
          <a:p>
            <a:pPr marL="0" lvl="0" indent="0" algn="l" rtl="0">
              <a:spcBef>
                <a:spcPts val="0"/>
              </a:spcBef>
              <a:spcAft>
                <a:spcPts val="0"/>
              </a:spcAft>
              <a:buClr>
                <a:schemeClr val="dk1"/>
              </a:buClr>
              <a:buSzPts val="1100"/>
              <a:buFont typeface="Arial"/>
              <a:buNone/>
            </a:pPr>
            <a:endParaRPr sz="1800" dirty="0"/>
          </a:p>
          <a:p>
            <a:pPr marL="0" lvl="0" indent="0" algn="l" rtl="0">
              <a:spcBef>
                <a:spcPts val="0"/>
              </a:spcBef>
              <a:spcAft>
                <a:spcPts val="0"/>
              </a:spcAft>
              <a:buNone/>
            </a:pP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53"/>
          <p:cNvSpPr txBox="1">
            <a:spLocks noGrp="1"/>
          </p:cNvSpPr>
          <p:nvPr>
            <p:ph type="title"/>
          </p:nvPr>
        </p:nvSpPr>
        <p:spPr>
          <a:xfrm>
            <a:off x="530550" y="565953"/>
            <a:ext cx="11130900" cy="110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More about Berberine</a:t>
            </a:r>
            <a:endParaRPr dirty="0"/>
          </a:p>
        </p:txBody>
      </p:sp>
      <p:sp>
        <p:nvSpPr>
          <p:cNvPr id="18" name="Google Shape;357;p55">
            <a:extLst>
              <a:ext uri="{FF2B5EF4-FFF2-40B4-BE49-F238E27FC236}">
                <a16:creationId xmlns:a16="http://schemas.microsoft.com/office/drawing/2014/main" id="{8B1667EC-EDA4-4C28-95EB-4EF56F3A4674}"/>
              </a:ext>
            </a:extLst>
          </p:cNvPr>
          <p:cNvSpPr txBox="1">
            <a:spLocks/>
          </p:cNvSpPr>
          <p:nvPr/>
        </p:nvSpPr>
        <p:spPr>
          <a:xfrm>
            <a:off x="4172807" y="2247869"/>
            <a:ext cx="3160324" cy="380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1pPr>
            <a:lvl2pPr marL="914400" marR="0" lvl="1"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2pPr>
            <a:lvl3pPr marL="1371600" marR="0" lvl="2"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3pPr>
            <a:lvl4pPr marL="1828800" marR="0" lvl="3"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4pPr>
            <a:lvl5pPr marL="2286000" marR="0" lvl="4"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5pPr>
            <a:lvl6pPr marL="2743200" marR="0" lvl="5"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6pPr>
            <a:lvl7pPr marL="3200400" marR="0" lvl="6"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7pPr>
            <a:lvl8pPr marL="3657600" marR="0" lvl="7"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8pPr>
            <a:lvl9pPr marL="4114800" marR="0" lvl="8" indent="-330200" algn="l" rtl="0">
              <a:lnSpc>
                <a:spcPct val="150000"/>
              </a:lnSpc>
              <a:spcBef>
                <a:spcPts val="0"/>
              </a:spcBef>
              <a:spcAft>
                <a:spcPts val="0"/>
              </a:spcAft>
              <a:buClr>
                <a:srgbClr val="404F5D"/>
              </a:buClr>
              <a:buSzPts val="1600"/>
              <a:buFont typeface="Nunito Sans"/>
              <a:buChar char="■"/>
              <a:defRPr sz="1600" b="0" i="0" u="none" strike="noStrike" cap="none">
                <a:solidFill>
                  <a:srgbClr val="404F5D"/>
                </a:solidFill>
                <a:latin typeface="Nunito Sans"/>
                <a:ea typeface="Nunito Sans"/>
                <a:cs typeface="Nunito Sans"/>
                <a:sym typeface="Nunito Sans"/>
              </a:defRPr>
            </a:lvl9pPr>
          </a:lstStyle>
          <a:p>
            <a:pPr marL="0" indent="0">
              <a:buNone/>
            </a:pPr>
            <a:r>
              <a:rPr lang="en-US" sz="1800" dirty="0">
                <a:latin typeface="Nunito Sans" panose="020B0604020202020204" charset="0"/>
                <a:ea typeface="Calibri" panose="020F0502020204030204" pitchFamily="34" charset="0"/>
                <a:cs typeface="Times New Roman" panose="02020603050405020304" pitchFamily="18" charset="0"/>
              </a:rPr>
              <a:t>Berberine </a:t>
            </a:r>
            <a:r>
              <a:rPr lang="en-US" sz="1800" dirty="0">
                <a:effectLst/>
                <a:latin typeface="Nunito Sans" panose="020B0604020202020204" charset="0"/>
                <a:ea typeface="Calibri" panose="020F0502020204030204" pitchFamily="34" charset="0"/>
                <a:cs typeface="Times New Roman" panose="02020603050405020304" pitchFamily="18" charset="0"/>
              </a:rPr>
              <a:t>is </a:t>
            </a:r>
            <a:r>
              <a:rPr lang="en-US" sz="1800" b="1" dirty="0">
                <a:latin typeface="Nunito Sans" panose="020B0604020202020204" charset="0"/>
                <a:sym typeface="Nunito Sans SemiBold"/>
              </a:rPr>
              <a:t>useful for lipids profiles </a:t>
            </a:r>
            <a:r>
              <a:rPr lang="en-US" sz="1800" dirty="0">
                <a:effectLst/>
                <a:latin typeface="Nunito Sans" panose="020B0604020202020204" charset="0"/>
                <a:ea typeface="Calibri" panose="020F0502020204030204" pitchFamily="34" charset="0"/>
                <a:cs typeface="Times New Roman" panose="02020603050405020304" pitchFamily="18" charset="0"/>
              </a:rPr>
              <a:t>in </a:t>
            </a:r>
            <a:r>
              <a:rPr lang="en-US" sz="1800" dirty="0">
                <a:latin typeface="Nunito Sans" panose="020B0604020202020204" charset="0"/>
                <a:cs typeface="Times New Roman" panose="02020603050405020304" pitchFamily="18" charset="0"/>
              </a:rPr>
              <a:t>low risk populations.</a:t>
            </a:r>
            <a:r>
              <a:rPr lang="en-US" sz="1800" baseline="30000" dirty="0">
                <a:latin typeface="Nunito Sans" panose="020B0604020202020204" charset="0"/>
                <a:cs typeface="Times New Roman" panose="02020603050405020304" pitchFamily="18" charset="0"/>
              </a:rPr>
              <a:t>14</a:t>
            </a:r>
          </a:p>
          <a:p>
            <a:pPr marL="0" indent="0">
              <a:buFont typeface="Nunito Sans"/>
              <a:buNone/>
            </a:pPr>
            <a:endParaRPr lang="en-US" dirty="0"/>
          </a:p>
        </p:txBody>
      </p:sp>
      <p:sp>
        <p:nvSpPr>
          <p:cNvPr id="19" name="Text Placeholder 5">
            <a:extLst>
              <a:ext uri="{FF2B5EF4-FFF2-40B4-BE49-F238E27FC236}">
                <a16:creationId xmlns:a16="http://schemas.microsoft.com/office/drawing/2014/main" id="{65201934-996F-4EA4-9EAF-B6FD8D54E401}"/>
              </a:ext>
            </a:extLst>
          </p:cNvPr>
          <p:cNvSpPr>
            <a:spLocks noGrp="1"/>
          </p:cNvSpPr>
          <p:nvPr>
            <p:ph type="body" idx="3"/>
          </p:nvPr>
        </p:nvSpPr>
        <p:spPr>
          <a:xfrm>
            <a:off x="7534583" y="2247869"/>
            <a:ext cx="3087807" cy="3805500"/>
          </a:xfrm>
        </p:spPr>
        <p:txBody>
          <a:bodyPr/>
          <a:lstStyle/>
          <a:p>
            <a:pPr marL="127000" indent="0">
              <a:buNone/>
            </a:pPr>
            <a:r>
              <a:rPr lang="en-US" sz="1800" dirty="0">
                <a:effectLst/>
                <a:latin typeface="Nunito Sans" panose="020B0604020202020204" charset="0"/>
                <a:ea typeface="Calibri" panose="020F0502020204030204" pitchFamily="34" charset="0"/>
                <a:cs typeface="Times New Roman" panose="02020603050405020304" pitchFamily="18" charset="0"/>
              </a:rPr>
              <a:t>Berberine has</a:t>
            </a:r>
            <a:r>
              <a:rPr lang="en-US" sz="1800" b="1" dirty="0">
                <a:effectLst/>
                <a:latin typeface="Nunito Sans" panose="020B0604020202020204" charset="0"/>
                <a:ea typeface="Calibri" panose="020F0502020204030204" pitchFamily="34" charset="0"/>
                <a:cs typeface="Times New Roman" panose="02020603050405020304" pitchFamily="18" charset="0"/>
              </a:rPr>
              <a:t> anti-viral </a:t>
            </a:r>
            <a:r>
              <a:rPr lang="en-US" sz="1800" dirty="0">
                <a:effectLst/>
                <a:latin typeface="Nunito Sans" panose="020B0604020202020204" charset="0"/>
                <a:ea typeface="Calibri" panose="020F0502020204030204" pitchFamily="34" charset="0"/>
                <a:cs typeface="Times New Roman" panose="02020603050405020304" pitchFamily="18" charset="0"/>
              </a:rPr>
              <a:t>properties.</a:t>
            </a:r>
            <a:r>
              <a:rPr lang="en-US" sz="1800" baseline="30000" dirty="0">
                <a:effectLst/>
                <a:latin typeface="Nunito Sans" panose="020B0604020202020204" charset="0"/>
                <a:ea typeface="Calibri" panose="020F0502020204030204" pitchFamily="34" charset="0"/>
                <a:cs typeface="Times New Roman" panose="02020603050405020304" pitchFamily="18" charset="0"/>
              </a:rPr>
              <a:t>15,16,17,18</a:t>
            </a:r>
          </a:p>
        </p:txBody>
      </p:sp>
      <p:sp>
        <p:nvSpPr>
          <p:cNvPr id="20" name="Google Shape;356;p55">
            <a:extLst>
              <a:ext uri="{FF2B5EF4-FFF2-40B4-BE49-F238E27FC236}">
                <a16:creationId xmlns:a16="http://schemas.microsoft.com/office/drawing/2014/main" id="{8FFDB40E-ABC9-42F2-A540-E5D277B93D4F}"/>
              </a:ext>
            </a:extLst>
          </p:cNvPr>
          <p:cNvSpPr txBox="1">
            <a:spLocks/>
          </p:cNvSpPr>
          <p:nvPr/>
        </p:nvSpPr>
        <p:spPr>
          <a:xfrm>
            <a:off x="1013010" y="2247869"/>
            <a:ext cx="2743396" cy="380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1pPr>
            <a:lvl2pPr marR="0" lvl="1"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2pPr>
            <a:lvl3pPr marR="0" lvl="2"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3pPr>
            <a:lvl4pPr marR="0" lvl="3"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4pPr>
            <a:lvl5pPr marR="0" lvl="4"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5pPr>
            <a:lvl6pPr marR="0" lvl="5"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6pPr>
            <a:lvl7pPr marR="0" lvl="6"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7pPr>
            <a:lvl8pPr marR="0" lvl="7"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8pPr>
            <a:lvl9pPr marR="0" lvl="8" algn="ctr" rtl="0">
              <a:lnSpc>
                <a:spcPct val="100000"/>
              </a:lnSpc>
              <a:spcBef>
                <a:spcPts val="0"/>
              </a:spcBef>
              <a:spcAft>
                <a:spcPts val="0"/>
              </a:spcAft>
              <a:buClr>
                <a:srgbClr val="000000"/>
              </a:buClr>
              <a:buFont typeface="Arial"/>
              <a:buNone/>
              <a:defRPr sz="1800" b="0" i="0" u="none" strike="noStrike" cap="none">
                <a:solidFill>
                  <a:srgbClr val="404F5D"/>
                </a:solidFill>
                <a:latin typeface="Nunito Sans SemiBold"/>
                <a:ea typeface="Nunito Sans SemiBold"/>
                <a:cs typeface="Nunito Sans SemiBold"/>
                <a:sym typeface="Nunito Sans SemiBold"/>
              </a:defRPr>
            </a:lvl9pPr>
          </a:lstStyle>
          <a:p>
            <a:pPr algn="l">
              <a:lnSpc>
                <a:spcPct val="150000"/>
              </a:lnSpc>
            </a:pPr>
            <a:r>
              <a:rPr lang="en-US" dirty="0">
                <a:latin typeface="Nunito Sans" panose="020B0604020202020204" charset="0"/>
              </a:rPr>
              <a:t>Berberine has a </a:t>
            </a:r>
            <a:r>
              <a:rPr lang="en-US" b="1" dirty="0">
                <a:latin typeface="Nunito Sans" panose="020B0604020202020204" charset="0"/>
              </a:rPr>
              <a:t>beneficial effect </a:t>
            </a:r>
            <a:r>
              <a:rPr lang="en-US" dirty="0">
                <a:latin typeface="Nunito Sans" panose="020B0604020202020204" charset="0"/>
              </a:rPr>
              <a:t>on </a:t>
            </a:r>
            <a:r>
              <a:rPr lang="en-US" dirty="0">
                <a:latin typeface="Nunito Sans" panose="020B0604020202020204" charset="0"/>
                <a:cs typeface="Times New Roman" panose="02020603050405020304" pitchFamily="18" charset="0"/>
                <a:sym typeface="Nunito Sans"/>
              </a:rPr>
              <a:t>lipid profiles as seen in meta-analysis.</a:t>
            </a:r>
            <a:r>
              <a:rPr lang="en-US" baseline="30000" dirty="0">
                <a:latin typeface="Nunito Sans" panose="020B0604020202020204" charset="0"/>
              </a:rPr>
              <a:t>13</a:t>
            </a:r>
          </a:p>
          <a:p>
            <a:pPr algn="l"/>
            <a:endParaRPr lang="en-US" dirty="0">
              <a:latin typeface="Nunito Sans" panose="020B0604020202020204" charset="0"/>
            </a:endParaRPr>
          </a:p>
          <a:p>
            <a:pPr algn="l"/>
            <a:endParaRPr lang="en-US" b="1" dirty="0"/>
          </a:p>
          <a:p>
            <a:pPr algn="l"/>
            <a:r>
              <a:rPr lang="en-US" dirty="0"/>
              <a:t>.</a:t>
            </a:r>
          </a:p>
          <a:p>
            <a:pPr algn="l"/>
            <a:endParaRPr lang="en-US" dirty="0"/>
          </a:p>
          <a:p>
            <a:pPr algn="l">
              <a:buClr>
                <a:schemeClr val="dk1"/>
              </a:buClr>
              <a:buSzPts val="1100"/>
            </a:pPr>
            <a:endParaRPr lang="en-US" dirty="0"/>
          </a:p>
          <a:p>
            <a:pPr algn="l"/>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4"/>
          <p:cNvSpPr txBox="1">
            <a:spLocks noGrp="1"/>
          </p:cNvSpPr>
          <p:nvPr>
            <p:ph type="title"/>
          </p:nvPr>
        </p:nvSpPr>
        <p:spPr>
          <a:xfrm>
            <a:off x="530400" y="1036600"/>
            <a:ext cx="11130900" cy="110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Omegas</a:t>
            </a:r>
            <a:endParaRPr dirty="0"/>
          </a:p>
        </p:txBody>
      </p:sp>
      <p:sp>
        <p:nvSpPr>
          <p:cNvPr id="347" name="Google Shape;347;p54"/>
          <p:cNvSpPr txBox="1">
            <a:spLocks noGrp="1"/>
          </p:cNvSpPr>
          <p:nvPr>
            <p:ph type="body" idx="1"/>
          </p:nvPr>
        </p:nvSpPr>
        <p:spPr>
          <a:xfrm>
            <a:off x="2295750" y="2848190"/>
            <a:ext cx="7600500" cy="29457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dirty="0">
                <a:effectLst/>
                <a:latin typeface="Nunito Sans" panose="020B0604020202020204" charset="0"/>
                <a:ea typeface="Calibri" panose="020F0502020204030204" pitchFamily="34" charset="0"/>
                <a:cs typeface="Times New Roman" panose="02020603050405020304" pitchFamily="18" charset="0"/>
              </a:rPr>
              <a:t>At least one study used omega-3 fatty acid status (plasma index) to evaluate therapeutic benefit. 4% on the plasma index </a:t>
            </a:r>
            <a:r>
              <a:rPr lang="en-US" sz="1800" b="1" dirty="0">
                <a:effectLst/>
                <a:latin typeface="Nunito Sans" panose="020B0604020202020204" charset="0"/>
                <a:ea typeface="Calibri" panose="020F0502020204030204" pitchFamily="34" charset="0"/>
                <a:cs typeface="Times New Roman" panose="02020603050405020304" pitchFamily="18" charset="0"/>
              </a:rPr>
              <a:t>benefitted</a:t>
            </a:r>
            <a:r>
              <a:rPr lang="en-US" sz="1800" dirty="0">
                <a:effectLst/>
                <a:latin typeface="Nunito Sans" panose="020B0604020202020204" charset="0"/>
                <a:ea typeface="Calibri" panose="020F0502020204030204" pitchFamily="34" charset="0"/>
                <a:cs typeface="Times New Roman" panose="02020603050405020304" pitchFamily="18" charset="0"/>
              </a:rPr>
              <a:t> (prevented progression) </a:t>
            </a:r>
            <a:r>
              <a:rPr lang="en-US" sz="1800" b="1" dirty="0">
                <a:effectLst/>
                <a:latin typeface="Nunito Sans" panose="020B0604020202020204" charset="0"/>
                <a:ea typeface="Calibri" panose="020F0502020204030204" pitchFamily="34" charset="0"/>
                <a:cs typeface="Times New Roman" panose="02020603050405020304" pitchFamily="18" charset="0"/>
              </a:rPr>
              <a:t>coronary artery plaques even on those already on statin therapy.</a:t>
            </a:r>
            <a:r>
              <a:rPr lang="en-US" sz="1800" baseline="30000" dirty="0">
                <a:effectLst/>
                <a:latin typeface="Nunito Sans" panose="020B0604020202020204" charset="0"/>
                <a:ea typeface="Calibri" panose="020F0502020204030204" pitchFamily="34" charset="0"/>
                <a:cs typeface="Times New Roman" panose="02020603050405020304" pitchFamily="18" charset="0"/>
              </a:rPr>
              <a:t>19</a:t>
            </a:r>
          </a:p>
        </p:txBody>
      </p:sp>
      <p:sp>
        <p:nvSpPr>
          <p:cNvPr id="348" name="Google Shape;348;p54"/>
          <p:cNvSpPr txBox="1">
            <a:spLocks noGrp="1"/>
          </p:cNvSpPr>
          <p:nvPr>
            <p:ph type="subTitle" idx="2"/>
          </p:nvPr>
        </p:nvSpPr>
        <p:spPr>
          <a:xfrm>
            <a:off x="530400" y="1918012"/>
            <a:ext cx="11130900" cy="5802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800" dirty="0">
                <a:solidFill>
                  <a:srgbClr val="212121"/>
                </a:solidFill>
                <a:effectLst/>
                <a:latin typeface="Nunito Sans" panose="020B0604020202020204" charset="0"/>
                <a:ea typeface="Calibri" panose="020F0502020204030204" pitchFamily="34" charset="0"/>
                <a:cs typeface="Times New Roman" panose="02020603050405020304" pitchFamily="18" charset="0"/>
              </a:rPr>
              <a:t>. </a:t>
            </a:r>
            <a:endParaRPr lang="en-US" sz="1800" dirty="0">
              <a:effectLst/>
              <a:latin typeface="Nunito Sans"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D4F1A-8D66-4C0F-AD4E-41A9B73A0B98}"/>
              </a:ext>
            </a:extLst>
          </p:cNvPr>
          <p:cNvSpPr>
            <a:spLocks noGrp="1"/>
          </p:cNvSpPr>
          <p:nvPr>
            <p:ph type="title"/>
          </p:nvPr>
        </p:nvSpPr>
        <p:spPr/>
        <p:txBody>
          <a:bodyPr/>
          <a:lstStyle/>
          <a:p>
            <a:r>
              <a:rPr lang="en-US" dirty="0"/>
              <a:t>Micronutrients</a:t>
            </a:r>
          </a:p>
        </p:txBody>
      </p:sp>
      <p:sp>
        <p:nvSpPr>
          <p:cNvPr id="7" name="Text Placeholder 6">
            <a:extLst>
              <a:ext uri="{FF2B5EF4-FFF2-40B4-BE49-F238E27FC236}">
                <a16:creationId xmlns:a16="http://schemas.microsoft.com/office/drawing/2014/main" id="{06D49E9B-7DFB-4DD5-9742-C046E3FF7AAF}"/>
              </a:ext>
            </a:extLst>
          </p:cNvPr>
          <p:cNvSpPr>
            <a:spLocks noGrp="1"/>
          </p:cNvSpPr>
          <p:nvPr>
            <p:ph type="body" idx="2"/>
          </p:nvPr>
        </p:nvSpPr>
        <p:spPr/>
        <p:txBody>
          <a:bodyPr/>
          <a:lstStyle/>
          <a:p>
            <a:pPr marL="127000" indent="0">
              <a:buNone/>
            </a:pPr>
            <a:r>
              <a:rPr lang="en-US" sz="1800" dirty="0">
                <a:effectLst/>
                <a:latin typeface="Nunito Sans" panose="020B0604020202020204" charset="0"/>
                <a:ea typeface="Calibri" panose="020F0502020204030204" pitchFamily="34" charset="0"/>
                <a:cs typeface="Calibri" panose="020F0502020204030204" pitchFamily="34" charset="0"/>
              </a:rPr>
              <a:t>Various micronutrients are involved in cardiometabolic health as well as immune health. </a:t>
            </a:r>
            <a:r>
              <a:rPr lang="en-US" sz="1800" b="1" dirty="0">
                <a:effectLst/>
                <a:latin typeface="Nunito Sans" panose="020B0604020202020204" charset="0"/>
                <a:ea typeface="Calibri" panose="020F0502020204030204" pitchFamily="34" charset="0"/>
                <a:cs typeface="Calibri" panose="020F0502020204030204" pitchFamily="34" charset="0"/>
              </a:rPr>
              <a:t>Clinically relevant levels </a:t>
            </a:r>
            <a:r>
              <a:rPr lang="en-US" sz="1800" dirty="0">
                <a:effectLst/>
                <a:latin typeface="Nunito Sans" panose="020B0604020202020204" charset="0"/>
                <a:ea typeface="Calibri" panose="020F0502020204030204" pitchFamily="34" charset="0"/>
                <a:cs typeface="Calibri" panose="020F0502020204030204" pitchFamily="34" charset="0"/>
              </a:rPr>
              <a:t>of micronutrients, often in a </a:t>
            </a:r>
            <a:r>
              <a:rPr lang="en-US" sz="1800" b="1" dirty="0">
                <a:effectLst/>
                <a:latin typeface="Nunito Sans" panose="020B0604020202020204" charset="0"/>
                <a:ea typeface="Calibri" panose="020F0502020204030204" pitchFamily="34" charset="0"/>
                <a:cs typeface="Calibri" panose="020F0502020204030204" pitchFamily="34" charset="0"/>
              </a:rPr>
              <a:t>high potency formula </a:t>
            </a:r>
            <a:r>
              <a:rPr lang="en-US" sz="1800" dirty="0">
                <a:effectLst/>
                <a:latin typeface="Nunito Sans" panose="020B0604020202020204" charset="0"/>
                <a:ea typeface="Calibri" panose="020F0502020204030204" pitchFamily="34" charset="0"/>
                <a:cs typeface="Calibri" panose="020F0502020204030204" pitchFamily="34" charset="0"/>
              </a:rPr>
              <a:t>is useful in managing these cases.</a:t>
            </a:r>
            <a:endParaRPr lang="en-US" sz="1800" dirty="0">
              <a:effectLst/>
              <a:latin typeface="Nunito Sans" panose="020B0604020202020204" charset="0"/>
              <a:ea typeface="Calibri" panose="020F0502020204030204" pitchFamily="34" charset="0"/>
              <a:cs typeface="Times New Roman" panose="02020603050405020304" pitchFamily="18" charset="0"/>
            </a:endParaRPr>
          </a:p>
          <a:p>
            <a:endParaRPr lang="en-US" dirty="0">
              <a:latin typeface="Nunito Sans" panose="020B0604020202020204" charset="0"/>
            </a:endParaRPr>
          </a:p>
        </p:txBody>
      </p:sp>
    </p:spTree>
    <p:extLst>
      <p:ext uri="{BB962C8B-B14F-4D97-AF65-F5344CB8AC3E}">
        <p14:creationId xmlns:p14="http://schemas.microsoft.com/office/powerpoint/2010/main" val="368649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t>Citrulline </a:t>
            </a:r>
            <a:r>
              <a:rPr lang="en-US" sz="1800" dirty="0"/>
              <a:t>and </a:t>
            </a:r>
            <a:r>
              <a:rPr lang="en-US" sz="1800" b="1" dirty="0"/>
              <a:t>Arginine</a:t>
            </a:r>
            <a:r>
              <a:rPr lang="en-US" sz="1800" dirty="0"/>
              <a:t> both have powerful anti-inflammatory effects.</a:t>
            </a:r>
            <a:r>
              <a:rPr lang="en-US" sz="1800" baseline="30000" dirty="0"/>
              <a:t>20,22</a:t>
            </a:r>
            <a:endParaRPr sz="1800" baseline="30000" dirty="0"/>
          </a:p>
        </p:txBody>
      </p:sp>
      <p:sp>
        <p:nvSpPr>
          <p:cNvPr id="374" name="Google Shape;374;p57"/>
          <p:cNvSpPr txBox="1">
            <a:spLocks noGrp="1"/>
          </p:cNvSpPr>
          <p:nvPr>
            <p:ph type="body" idx="2"/>
          </p:nvPr>
        </p:nvSpPr>
        <p:spPr>
          <a:xfrm>
            <a:off x="4371003" y="2270925"/>
            <a:ext cx="3450000" cy="425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Citrulline </a:t>
            </a:r>
            <a:r>
              <a:rPr lang="en-US" sz="1800" b="1" dirty="0"/>
              <a:t>supports blood flow</a:t>
            </a:r>
            <a:r>
              <a:rPr lang="en-US" sz="1800" dirty="0"/>
              <a:t>, especially in older adults.</a:t>
            </a:r>
            <a:r>
              <a:rPr lang="en-US" sz="1800" baseline="30000" dirty="0"/>
              <a:t>21</a:t>
            </a:r>
            <a:endParaRPr sz="1800" baseline="30000" dirty="0"/>
          </a:p>
        </p:txBody>
      </p:sp>
      <p:sp>
        <p:nvSpPr>
          <p:cNvPr id="375" name="Google Shape;375;p57"/>
          <p:cNvSpPr txBox="1">
            <a:spLocks noGrp="1"/>
          </p:cNvSpPr>
          <p:nvPr>
            <p:ph type="body" idx="3"/>
          </p:nvPr>
        </p:nvSpPr>
        <p:spPr>
          <a:xfrm>
            <a:off x="8040864" y="2270925"/>
            <a:ext cx="3450000" cy="4252200"/>
          </a:xfrm>
          <a:prstGeom prst="rect">
            <a:avLst/>
          </a:prstGeom>
        </p:spPr>
        <p:txBody>
          <a:bodyPr spcFirstLastPara="1" wrap="square" lIns="91425" tIns="91425" rIns="91425" bIns="91425" anchor="t" anchorCtr="0">
            <a:noAutofit/>
          </a:bodyPr>
          <a:lstStyle/>
          <a:p>
            <a:pPr marL="0" indent="0">
              <a:buNone/>
            </a:pPr>
            <a:r>
              <a:rPr lang="en-US" sz="1800" dirty="0"/>
              <a:t>Arginine and citrulline </a:t>
            </a:r>
            <a:r>
              <a:rPr lang="en-US" sz="1800" b="1" dirty="0"/>
              <a:t>benefit blood pressure </a:t>
            </a:r>
            <a:r>
              <a:rPr lang="en-US" sz="1800" dirty="0"/>
              <a:t>and </a:t>
            </a:r>
            <a:r>
              <a:rPr lang="en-US" sz="1800" b="1" dirty="0"/>
              <a:t>ejection fraction. </a:t>
            </a:r>
            <a:r>
              <a:rPr lang="en-US" sz="1800" baseline="30000" dirty="0"/>
              <a:t>23</a:t>
            </a:r>
          </a:p>
          <a:p>
            <a:pPr marL="0" lvl="0" indent="0" algn="l" rtl="0">
              <a:spcBef>
                <a:spcPts val="0"/>
              </a:spcBef>
              <a:spcAft>
                <a:spcPts val="0"/>
              </a:spcAft>
              <a:buNone/>
            </a:pPr>
            <a:endParaRPr sz="1800" dirty="0"/>
          </a:p>
        </p:txBody>
      </p:sp>
      <p:sp>
        <p:nvSpPr>
          <p:cNvPr id="377" name="Google Shape;377;p5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Citrulline and Arginine </a:t>
            </a:r>
            <a:endParaRPr dirty="0"/>
          </a:p>
        </p:txBody>
      </p:sp>
      <p:pic>
        <p:nvPicPr>
          <p:cNvPr id="383" name="Google Shape;383;p57"/>
          <p:cNvPicPr preferRelativeResize="0"/>
          <p:nvPr/>
        </p:nvPicPr>
        <p:blipFill rotWithShape="1">
          <a:blip r:embed="rId3">
            <a:alphaModFix amt="18000"/>
          </a:blip>
          <a:srcRect b="71048"/>
          <a:stretch/>
        </p:blipFill>
        <p:spPr>
          <a:xfrm>
            <a:off x="0" y="4911643"/>
            <a:ext cx="12191999" cy="1946349"/>
          </a:xfrm>
          <a:prstGeom prst="rect">
            <a:avLst/>
          </a:prstGeom>
          <a:noFill/>
          <a:ln>
            <a:noFill/>
          </a:ln>
        </p:spPr>
      </p:pic>
      <p:sp>
        <p:nvSpPr>
          <p:cNvPr id="384" name="Google Shape;384;p57"/>
          <p:cNvSpPr/>
          <p:nvPr/>
        </p:nvSpPr>
        <p:spPr>
          <a:xfrm>
            <a:off x="12103" y="4863359"/>
            <a:ext cx="12192000" cy="1946400"/>
          </a:xfrm>
          <a:prstGeom prst="rect">
            <a:avLst/>
          </a:pr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NPFS Mast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6519</TotalTime>
  <Words>3673</Words>
  <Application>Microsoft Office PowerPoint</Application>
  <PresentationFormat>Widescreen</PresentationFormat>
  <Paragraphs>243</Paragraphs>
  <Slides>20</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GOTHAM-BOOK</vt:lpstr>
      <vt:lpstr>Nunito Sans SemiBold</vt:lpstr>
      <vt:lpstr>Segoe UI Emoji</vt:lpstr>
      <vt:lpstr>Montserrat Black</vt:lpstr>
      <vt:lpstr>Cabin</vt:lpstr>
      <vt:lpstr>Nunito Sans</vt:lpstr>
      <vt:lpstr>Playfair Display</vt:lpstr>
      <vt:lpstr>Segoe UI</vt:lpstr>
      <vt:lpstr>Calibri</vt:lpstr>
      <vt:lpstr>Arial</vt:lpstr>
      <vt:lpstr>Nunito Sans Black</vt:lpstr>
      <vt:lpstr>NPFS Master</vt:lpstr>
      <vt:lpstr>Cardiometabolic Health and Immune Function</vt:lpstr>
      <vt:lpstr>Diabetes in US Population</vt:lpstr>
      <vt:lpstr>Diabetes and infections</vt:lpstr>
      <vt:lpstr>Ingredients and Supplements</vt:lpstr>
      <vt:lpstr>Berberine</vt:lpstr>
      <vt:lpstr>More about Berberine</vt:lpstr>
      <vt:lpstr>Omegas</vt:lpstr>
      <vt:lpstr>Micronutrients</vt:lpstr>
      <vt:lpstr>Citrulline and Arginine </vt:lpstr>
      <vt:lpstr>UBQH</vt:lpstr>
      <vt:lpstr>Vitamin D</vt:lpstr>
      <vt:lpstr>Vitamin C</vt:lpstr>
      <vt:lpstr>Pelargonium</vt:lpstr>
      <vt:lpstr>Zinc</vt:lpstr>
      <vt:lpstr>Elderberry</vt:lpstr>
      <vt:lpstr>Guaifenesin </vt:lpstr>
      <vt:lpstr>Where to learn more</vt:lpstr>
      <vt:lpstr>Dr. Kara Fitzgerald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Stefani Sielaff</dc:creator>
  <cp:lastModifiedBy>Stefani Sielaff</cp:lastModifiedBy>
  <cp:revision>18</cp:revision>
  <dcterms:modified xsi:type="dcterms:W3CDTF">2020-09-29T15:55:45Z</dcterms:modified>
</cp:coreProperties>
</file>